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9" r:id="rId2"/>
    <p:sldId id="263" r:id="rId3"/>
    <p:sldId id="278" r:id="rId4"/>
    <p:sldId id="270" r:id="rId5"/>
    <p:sldId id="280" r:id="rId6"/>
    <p:sldId id="295" r:id="rId7"/>
    <p:sldId id="264" r:id="rId8"/>
    <p:sldId id="321" r:id="rId9"/>
    <p:sldId id="272" r:id="rId10"/>
    <p:sldId id="322" r:id="rId11"/>
    <p:sldId id="297" r:id="rId12"/>
    <p:sldId id="311" r:id="rId13"/>
    <p:sldId id="312" r:id="rId14"/>
    <p:sldId id="313" r:id="rId15"/>
    <p:sldId id="308" r:id="rId16"/>
    <p:sldId id="309" r:id="rId17"/>
    <p:sldId id="298" r:id="rId18"/>
    <p:sldId id="306" r:id="rId19"/>
    <p:sldId id="314" r:id="rId20"/>
    <p:sldId id="300" r:id="rId21"/>
    <p:sldId id="304" r:id="rId22"/>
    <p:sldId id="318" r:id="rId23"/>
    <p:sldId id="310" r:id="rId24"/>
    <p:sldId id="302" r:id="rId25"/>
    <p:sldId id="320" r:id="rId26"/>
    <p:sldId id="316" r:id="rId27"/>
    <p:sldId id="319" r:id="rId28"/>
    <p:sldId id="266" r:id="rId29"/>
    <p:sldId id="258" r:id="rId30"/>
    <p:sldId id="32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8" autoAdjust="0"/>
    <p:restoredTop sz="84787" autoAdjust="0"/>
  </p:normalViewPr>
  <p:slideViewPr>
    <p:cSldViewPr snapToGrid="0">
      <p:cViewPr varScale="1">
        <p:scale>
          <a:sx n="61" d="100"/>
          <a:sy n="61" d="100"/>
        </p:scale>
        <p:origin x="106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F317C-14F6-4DD3-B670-D649C6579099}" type="datetimeFigureOut">
              <a:rPr lang="en-IE" smtClean="0"/>
              <a:t>29/10/2021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B867A-19B6-456C-9600-DD741E4044D2}" type="slidenum">
              <a:rPr lang="en-IE" smtClean="0"/>
              <a:t>‹#›</a:t>
            </a:fld>
            <a:endParaRPr lang="en-IE"/>
          </a:p>
        </p:txBody>
      </p:sp>
    </p:spTree>
    <p:extLst>
      <p:ext uri="{BB962C8B-B14F-4D97-AF65-F5344CB8AC3E}">
        <p14:creationId xmlns:p14="http://schemas.microsoft.com/office/powerpoint/2010/main" val="199543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CB867A-19B6-456C-9600-DD741E4044D2}" type="slidenum">
              <a:rPr lang="en-IE" smtClean="0"/>
              <a:t>1</a:t>
            </a:fld>
            <a:endParaRPr lang="en-IE" dirty="0"/>
          </a:p>
        </p:txBody>
      </p:sp>
    </p:spTree>
    <p:extLst>
      <p:ext uri="{BB962C8B-B14F-4D97-AF65-F5344CB8AC3E}">
        <p14:creationId xmlns:p14="http://schemas.microsoft.com/office/powerpoint/2010/main" val="4180866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CB867A-19B6-456C-9600-DD741E4044D2}" type="slidenum">
              <a:rPr lang="en-IE" smtClean="0"/>
              <a:t>20</a:t>
            </a:fld>
            <a:endParaRPr lang="en-IE"/>
          </a:p>
        </p:txBody>
      </p:sp>
    </p:spTree>
    <p:extLst>
      <p:ext uri="{BB962C8B-B14F-4D97-AF65-F5344CB8AC3E}">
        <p14:creationId xmlns:p14="http://schemas.microsoft.com/office/powerpoint/2010/main" val="407772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CB867A-19B6-456C-9600-DD741E4044D2}" type="slidenum">
              <a:rPr lang="en-IE" smtClean="0"/>
              <a:t>23</a:t>
            </a:fld>
            <a:endParaRPr lang="en-IE"/>
          </a:p>
        </p:txBody>
      </p:sp>
    </p:spTree>
    <p:extLst>
      <p:ext uri="{BB962C8B-B14F-4D97-AF65-F5344CB8AC3E}">
        <p14:creationId xmlns:p14="http://schemas.microsoft.com/office/powerpoint/2010/main" val="1845584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https://bio-testing.org/the-therapy/history/</a:t>
            </a:r>
          </a:p>
          <a:p>
            <a:r>
              <a:rPr lang="en-GB" dirty="0"/>
              <a:t>https://www.youtube.com/watch?v=4Qawj-0Uotw</a:t>
            </a:r>
          </a:p>
          <a:p>
            <a:endParaRPr lang="en-GB" dirty="0"/>
          </a:p>
        </p:txBody>
      </p:sp>
      <p:sp>
        <p:nvSpPr>
          <p:cNvPr id="4" name="Slide Number Placeholder 3"/>
          <p:cNvSpPr>
            <a:spLocks noGrp="1"/>
          </p:cNvSpPr>
          <p:nvPr>
            <p:ph type="sldNum" sz="quarter" idx="5"/>
          </p:nvPr>
        </p:nvSpPr>
        <p:spPr/>
        <p:txBody>
          <a:bodyPr/>
          <a:lstStyle/>
          <a:p>
            <a:fld id="{A4CB867A-19B6-456C-9600-DD741E4044D2}" type="slidenum">
              <a:rPr lang="en-IE" smtClean="0"/>
              <a:t>24</a:t>
            </a:fld>
            <a:endParaRPr lang="en-IE"/>
          </a:p>
        </p:txBody>
      </p:sp>
    </p:spTree>
    <p:extLst>
      <p:ext uri="{BB962C8B-B14F-4D97-AF65-F5344CB8AC3E}">
        <p14:creationId xmlns:p14="http://schemas.microsoft.com/office/powerpoint/2010/main" val="4186888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https://bio-testing.org/news/emotional-resilience-and-self-reliance-in-changing-times/bach-flower-affirmations-july-1993/</a:t>
            </a:r>
          </a:p>
          <a:p>
            <a:endParaRPr lang="en-GB" dirty="0"/>
          </a:p>
          <a:p>
            <a:r>
              <a:rPr lang="en-GB" dirty="0"/>
              <a:t>https://bio-testing.org/app/uploads/2021/02/2019-Autumn-Newsletter.pdf –article on Bach and on Affirmations</a:t>
            </a:r>
          </a:p>
          <a:p>
            <a:endParaRPr lang="en-GB" dirty="0"/>
          </a:p>
        </p:txBody>
      </p:sp>
      <p:sp>
        <p:nvSpPr>
          <p:cNvPr id="4" name="Slide Number Placeholder 3"/>
          <p:cNvSpPr>
            <a:spLocks noGrp="1"/>
          </p:cNvSpPr>
          <p:nvPr>
            <p:ph type="sldNum" sz="quarter" idx="5"/>
          </p:nvPr>
        </p:nvSpPr>
        <p:spPr/>
        <p:txBody>
          <a:bodyPr/>
          <a:lstStyle/>
          <a:p>
            <a:fld id="{A4CB867A-19B6-456C-9600-DD741E4044D2}" type="slidenum">
              <a:rPr lang="en-IE" smtClean="0"/>
              <a:t>25</a:t>
            </a:fld>
            <a:endParaRPr lang="en-IE"/>
          </a:p>
        </p:txBody>
      </p:sp>
    </p:spTree>
    <p:extLst>
      <p:ext uri="{BB962C8B-B14F-4D97-AF65-F5344CB8AC3E}">
        <p14:creationId xmlns:p14="http://schemas.microsoft.com/office/powerpoint/2010/main" val="1513217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https://www.youtube.com/watch?v=z04JLGnFO48</a:t>
            </a:r>
          </a:p>
        </p:txBody>
      </p:sp>
      <p:sp>
        <p:nvSpPr>
          <p:cNvPr id="4" name="Slide Number Placeholder 3"/>
          <p:cNvSpPr>
            <a:spLocks noGrp="1"/>
          </p:cNvSpPr>
          <p:nvPr>
            <p:ph type="sldNum" sz="quarter" idx="5"/>
          </p:nvPr>
        </p:nvSpPr>
        <p:spPr/>
        <p:txBody>
          <a:bodyPr/>
          <a:lstStyle/>
          <a:p>
            <a:fld id="{A4CB867A-19B6-456C-9600-DD741E4044D2}" type="slidenum">
              <a:rPr lang="en-IE" smtClean="0"/>
              <a:t>26</a:t>
            </a:fld>
            <a:endParaRPr lang="en-IE"/>
          </a:p>
        </p:txBody>
      </p:sp>
    </p:spTree>
    <p:extLst>
      <p:ext uri="{BB962C8B-B14F-4D97-AF65-F5344CB8AC3E}">
        <p14:creationId xmlns:p14="http://schemas.microsoft.com/office/powerpoint/2010/main" val="3393452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https://shop.drlibby.com/product/wellness-cards?v=13b249c5dfa9</a:t>
            </a:r>
          </a:p>
        </p:txBody>
      </p:sp>
      <p:sp>
        <p:nvSpPr>
          <p:cNvPr id="4" name="Slide Number Placeholder 3"/>
          <p:cNvSpPr>
            <a:spLocks noGrp="1"/>
          </p:cNvSpPr>
          <p:nvPr>
            <p:ph type="sldNum" sz="quarter" idx="5"/>
          </p:nvPr>
        </p:nvSpPr>
        <p:spPr/>
        <p:txBody>
          <a:bodyPr/>
          <a:lstStyle/>
          <a:p>
            <a:fld id="{A4CB867A-19B6-456C-9600-DD741E4044D2}" type="slidenum">
              <a:rPr lang="en-IE" smtClean="0"/>
              <a:t>27</a:t>
            </a:fld>
            <a:endParaRPr lang="en-IE"/>
          </a:p>
        </p:txBody>
      </p:sp>
    </p:spTree>
    <p:extLst>
      <p:ext uri="{BB962C8B-B14F-4D97-AF65-F5344CB8AC3E}">
        <p14:creationId xmlns:p14="http://schemas.microsoft.com/office/powerpoint/2010/main" val="2384229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CB867A-19B6-456C-9600-DD741E4044D2}" type="slidenum">
              <a:rPr lang="en-IE" smtClean="0"/>
              <a:t>30</a:t>
            </a:fld>
            <a:endParaRPr lang="en-IE"/>
          </a:p>
        </p:txBody>
      </p:sp>
    </p:spTree>
    <p:extLst>
      <p:ext uri="{BB962C8B-B14F-4D97-AF65-F5344CB8AC3E}">
        <p14:creationId xmlns:p14="http://schemas.microsoft.com/office/powerpoint/2010/main" val="1651485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Emotional Body: A Method for Physical Self-Regulation</a:t>
            </a:r>
          </a:p>
          <a:p>
            <a:r>
              <a:rPr lang="en-GB" dirty="0"/>
              <a:t>by Laura Bond</a:t>
            </a:r>
            <a:br>
              <a:rPr lang="en-GB" dirty="0"/>
            </a:br>
            <a:endParaRPr lang="en-GB" dirty="0"/>
          </a:p>
          <a:p>
            <a:endParaRPr lang="en-GB" dirty="0"/>
          </a:p>
        </p:txBody>
      </p:sp>
      <p:sp>
        <p:nvSpPr>
          <p:cNvPr id="4" name="Slide Number Placeholder 3"/>
          <p:cNvSpPr>
            <a:spLocks noGrp="1"/>
          </p:cNvSpPr>
          <p:nvPr>
            <p:ph type="sldNum" sz="quarter" idx="5"/>
          </p:nvPr>
        </p:nvSpPr>
        <p:spPr/>
        <p:txBody>
          <a:bodyPr/>
          <a:lstStyle/>
          <a:p>
            <a:fld id="{A4CB867A-19B6-456C-9600-DD741E4044D2}" type="slidenum">
              <a:rPr lang="en-IE" smtClean="0"/>
              <a:t>6</a:t>
            </a:fld>
            <a:endParaRPr lang="en-IE" dirty="0"/>
          </a:p>
        </p:txBody>
      </p:sp>
    </p:spTree>
    <p:extLst>
      <p:ext uri="{BB962C8B-B14F-4D97-AF65-F5344CB8AC3E}">
        <p14:creationId xmlns:p14="http://schemas.microsoft.com/office/powerpoint/2010/main" val="32630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https://www.youtube.com/watch?v=OU758ZM1APs&amp;feature=youtu.be</a:t>
            </a:r>
          </a:p>
          <a:p>
            <a:r>
              <a:rPr lang="en-IE" dirty="0"/>
              <a:t>Gerry Hussey www.soulspace.ie</a:t>
            </a:r>
          </a:p>
          <a:p>
            <a:r>
              <a:rPr lang="en-IE" dirty="0"/>
              <a:t> Can also be seen on his own site https://www.soulspace.ie/mental-fitness </a:t>
            </a:r>
          </a:p>
        </p:txBody>
      </p:sp>
      <p:sp>
        <p:nvSpPr>
          <p:cNvPr id="4" name="Slide Number Placeholder 3"/>
          <p:cNvSpPr>
            <a:spLocks noGrp="1"/>
          </p:cNvSpPr>
          <p:nvPr>
            <p:ph type="sldNum" sz="quarter" idx="5"/>
          </p:nvPr>
        </p:nvSpPr>
        <p:spPr/>
        <p:txBody>
          <a:bodyPr/>
          <a:lstStyle/>
          <a:p>
            <a:fld id="{A4CB867A-19B6-456C-9600-DD741E4044D2}" type="slidenum">
              <a:rPr lang="en-IE" smtClean="0"/>
              <a:t>10</a:t>
            </a:fld>
            <a:endParaRPr lang="en-IE"/>
          </a:p>
        </p:txBody>
      </p:sp>
    </p:spTree>
    <p:extLst>
      <p:ext uri="{BB962C8B-B14F-4D97-AF65-F5344CB8AC3E}">
        <p14:creationId xmlns:p14="http://schemas.microsoft.com/office/powerpoint/2010/main" val="1003726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CB867A-19B6-456C-9600-DD741E4044D2}" type="slidenum">
              <a:rPr lang="en-IE" smtClean="0"/>
              <a:t>11</a:t>
            </a:fld>
            <a:endParaRPr lang="en-IE"/>
          </a:p>
        </p:txBody>
      </p:sp>
    </p:spTree>
    <p:extLst>
      <p:ext uri="{BB962C8B-B14F-4D97-AF65-F5344CB8AC3E}">
        <p14:creationId xmlns:p14="http://schemas.microsoft.com/office/powerpoint/2010/main" val="1364300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CB867A-19B6-456C-9600-DD741E4044D2}" type="slidenum">
              <a:rPr lang="en-IE" smtClean="0"/>
              <a:t>12</a:t>
            </a:fld>
            <a:endParaRPr lang="en-IE"/>
          </a:p>
        </p:txBody>
      </p:sp>
    </p:spTree>
    <p:extLst>
      <p:ext uri="{BB962C8B-B14F-4D97-AF65-F5344CB8AC3E}">
        <p14:creationId xmlns:p14="http://schemas.microsoft.com/office/powerpoint/2010/main" val="1550624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CB867A-19B6-456C-9600-DD741E4044D2}" type="slidenum">
              <a:rPr lang="en-IE" smtClean="0"/>
              <a:t>13</a:t>
            </a:fld>
            <a:endParaRPr lang="en-IE"/>
          </a:p>
        </p:txBody>
      </p:sp>
    </p:spTree>
    <p:extLst>
      <p:ext uri="{BB962C8B-B14F-4D97-AF65-F5344CB8AC3E}">
        <p14:creationId xmlns:p14="http://schemas.microsoft.com/office/powerpoint/2010/main" val="3190871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CB867A-19B6-456C-9600-DD741E4044D2}" type="slidenum">
              <a:rPr lang="en-IE" smtClean="0"/>
              <a:t>14</a:t>
            </a:fld>
            <a:endParaRPr lang="en-IE"/>
          </a:p>
        </p:txBody>
      </p:sp>
    </p:spTree>
    <p:extLst>
      <p:ext uri="{BB962C8B-B14F-4D97-AF65-F5344CB8AC3E}">
        <p14:creationId xmlns:p14="http://schemas.microsoft.com/office/powerpoint/2010/main" val="909624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CB867A-19B6-456C-9600-DD741E4044D2}" type="slidenum">
              <a:rPr lang="en-IE" smtClean="0"/>
              <a:t>18</a:t>
            </a:fld>
            <a:endParaRPr lang="en-IE"/>
          </a:p>
        </p:txBody>
      </p:sp>
    </p:spTree>
    <p:extLst>
      <p:ext uri="{BB962C8B-B14F-4D97-AF65-F5344CB8AC3E}">
        <p14:creationId xmlns:p14="http://schemas.microsoft.com/office/powerpoint/2010/main" val="557835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CB867A-19B6-456C-9600-DD741E4044D2}" type="slidenum">
              <a:rPr lang="en-IE" smtClean="0"/>
              <a:t>19</a:t>
            </a:fld>
            <a:endParaRPr lang="en-IE"/>
          </a:p>
        </p:txBody>
      </p:sp>
    </p:spTree>
    <p:extLst>
      <p:ext uri="{BB962C8B-B14F-4D97-AF65-F5344CB8AC3E}">
        <p14:creationId xmlns:p14="http://schemas.microsoft.com/office/powerpoint/2010/main" val="3555818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AE94E-9550-40BF-964E-567CCCB9E3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C78A14-7840-41DE-AFFA-821F4CC0FA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932A010-1457-40E7-B6FC-9E0155C83865}"/>
              </a:ext>
            </a:extLst>
          </p:cNvPr>
          <p:cNvSpPr>
            <a:spLocks noGrp="1"/>
          </p:cNvSpPr>
          <p:nvPr>
            <p:ph type="dt" sz="half" idx="10"/>
          </p:nvPr>
        </p:nvSpPr>
        <p:spPr/>
        <p:txBody>
          <a:bodyPr/>
          <a:lstStyle/>
          <a:p>
            <a:fld id="{34845A75-AA39-45BB-8AB8-211B78C4D44D}" type="datetimeFigureOut">
              <a:rPr lang="en-GB" smtClean="0"/>
              <a:t>29/10/2021</a:t>
            </a:fld>
            <a:endParaRPr lang="en-GB" dirty="0"/>
          </a:p>
        </p:txBody>
      </p:sp>
      <p:sp>
        <p:nvSpPr>
          <p:cNvPr id="5" name="Footer Placeholder 4">
            <a:extLst>
              <a:ext uri="{FF2B5EF4-FFF2-40B4-BE49-F238E27FC236}">
                <a16:creationId xmlns:a16="http://schemas.microsoft.com/office/drawing/2014/main" id="{FE12E48C-779C-43CF-8E12-D6252FDB4D9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B426084-F216-4EA4-ACE7-9505C9EFDA1C}"/>
              </a:ext>
            </a:extLst>
          </p:cNvPr>
          <p:cNvSpPr>
            <a:spLocks noGrp="1"/>
          </p:cNvSpPr>
          <p:nvPr>
            <p:ph type="sldNum" sz="quarter" idx="12"/>
          </p:nvPr>
        </p:nvSpPr>
        <p:spPr/>
        <p:txBody>
          <a:bodyPr/>
          <a:lstStyle/>
          <a:p>
            <a:fld id="{B687DA96-B6C2-4648-BF54-EDA040EB94E6}" type="slidenum">
              <a:rPr lang="en-GB" smtClean="0"/>
              <a:t>‹#›</a:t>
            </a:fld>
            <a:endParaRPr lang="en-GB" dirty="0"/>
          </a:p>
        </p:txBody>
      </p:sp>
    </p:spTree>
    <p:extLst>
      <p:ext uri="{BB962C8B-B14F-4D97-AF65-F5344CB8AC3E}">
        <p14:creationId xmlns:p14="http://schemas.microsoft.com/office/powerpoint/2010/main" val="1905316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AF421-7373-4ED8-BCA4-5C1C75B4822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A44D1F-F9FE-4E7E-9089-0B9C9B97CA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0B4D9E-6B2C-41AF-9029-623D3AE12E65}"/>
              </a:ext>
            </a:extLst>
          </p:cNvPr>
          <p:cNvSpPr>
            <a:spLocks noGrp="1"/>
          </p:cNvSpPr>
          <p:nvPr>
            <p:ph type="dt" sz="half" idx="10"/>
          </p:nvPr>
        </p:nvSpPr>
        <p:spPr/>
        <p:txBody>
          <a:bodyPr/>
          <a:lstStyle/>
          <a:p>
            <a:fld id="{34845A75-AA39-45BB-8AB8-211B78C4D44D}" type="datetimeFigureOut">
              <a:rPr lang="en-GB" smtClean="0"/>
              <a:t>29/10/2021</a:t>
            </a:fld>
            <a:endParaRPr lang="en-GB" dirty="0"/>
          </a:p>
        </p:txBody>
      </p:sp>
      <p:sp>
        <p:nvSpPr>
          <p:cNvPr id="5" name="Footer Placeholder 4">
            <a:extLst>
              <a:ext uri="{FF2B5EF4-FFF2-40B4-BE49-F238E27FC236}">
                <a16:creationId xmlns:a16="http://schemas.microsoft.com/office/drawing/2014/main" id="{E8CF89AD-276C-4048-A8C7-C6223BE4E4C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F1A004C-FC03-4735-9859-52236A7EE656}"/>
              </a:ext>
            </a:extLst>
          </p:cNvPr>
          <p:cNvSpPr>
            <a:spLocks noGrp="1"/>
          </p:cNvSpPr>
          <p:nvPr>
            <p:ph type="sldNum" sz="quarter" idx="12"/>
          </p:nvPr>
        </p:nvSpPr>
        <p:spPr/>
        <p:txBody>
          <a:bodyPr/>
          <a:lstStyle/>
          <a:p>
            <a:fld id="{B687DA96-B6C2-4648-BF54-EDA040EB94E6}" type="slidenum">
              <a:rPr lang="en-GB" smtClean="0"/>
              <a:t>‹#›</a:t>
            </a:fld>
            <a:endParaRPr lang="en-GB" dirty="0"/>
          </a:p>
        </p:txBody>
      </p:sp>
    </p:spTree>
    <p:extLst>
      <p:ext uri="{BB962C8B-B14F-4D97-AF65-F5344CB8AC3E}">
        <p14:creationId xmlns:p14="http://schemas.microsoft.com/office/powerpoint/2010/main" val="177983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D575C8-F7CC-4BFB-B62D-C66C9D03EB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6C76C7-D1D3-4BB2-ADD1-C38C81535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1D05B-F389-47A5-9C2D-3E86D741E921}"/>
              </a:ext>
            </a:extLst>
          </p:cNvPr>
          <p:cNvSpPr>
            <a:spLocks noGrp="1"/>
          </p:cNvSpPr>
          <p:nvPr>
            <p:ph type="dt" sz="half" idx="10"/>
          </p:nvPr>
        </p:nvSpPr>
        <p:spPr/>
        <p:txBody>
          <a:bodyPr/>
          <a:lstStyle/>
          <a:p>
            <a:fld id="{34845A75-AA39-45BB-8AB8-211B78C4D44D}" type="datetimeFigureOut">
              <a:rPr lang="en-GB" smtClean="0"/>
              <a:t>29/10/2021</a:t>
            </a:fld>
            <a:endParaRPr lang="en-GB" dirty="0"/>
          </a:p>
        </p:txBody>
      </p:sp>
      <p:sp>
        <p:nvSpPr>
          <p:cNvPr id="5" name="Footer Placeholder 4">
            <a:extLst>
              <a:ext uri="{FF2B5EF4-FFF2-40B4-BE49-F238E27FC236}">
                <a16:creationId xmlns:a16="http://schemas.microsoft.com/office/drawing/2014/main" id="{F6D16816-AD89-4F7F-8D25-B534C6884D5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F900872-1CBB-4AA6-9985-5AC1E07174A0}"/>
              </a:ext>
            </a:extLst>
          </p:cNvPr>
          <p:cNvSpPr>
            <a:spLocks noGrp="1"/>
          </p:cNvSpPr>
          <p:nvPr>
            <p:ph type="sldNum" sz="quarter" idx="12"/>
          </p:nvPr>
        </p:nvSpPr>
        <p:spPr/>
        <p:txBody>
          <a:bodyPr/>
          <a:lstStyle/>
          <a:p>
            <a:fld id="{B687DA96-B6C2-4648-BF54-EDA040EB94E6}" type="slidenum">
              <a:rPr lang="en-GB" smtClean="0"/>
              <a:t>‹#›</a:t>
            </a:fld>
            <a:endParaRPr lang="en-GB" dirty="0"/>
          </a:p>
        </p:txBody>
      </p:sp>
    </p:spTree>
    <p:extLst>
      <p:ext uri="{BB962C8B-B14F-4D97-AF65-F5344CB8AC3E}">
        <p14:creationId xmlns:p14="http://schemas.microsoft.com/office/powerpoint/2010/main" val="118175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24140-696A-4E8F-B691-11724FF204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EDA45F-13F7-4682-BA26-6323005A04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F5C7E8-74E3-4FB9-BF5C-0B88F247EDAF}"/>
              </a:ext>
            </a:extLst>
          </p:cNvPr>
          <p:cNvSpPr>
            <a:spLocks noGrp="1"/>
          </p:cNvSpPr>
          <p:nvPr>
            <p:ph type="dt" sz="half" idx="10"/>
          </p:nvPr>
        </p:nvSpPr>
        <p:spPr/>
        <p:txBody>
          <a:bodyPr/>
          <a:lstStyle/>
          <a:p>
            <a:fld id="{34845A75-AA39-45BB-8AB8-211B78C4D44D}" type="datetimeFigureOut">
              <a:rPr lang="en-GB" smtClean="0"/>
              <a:t>29/10/2021</a:t>
            </a:fld>
            <a:endParaRPr lang="en-GB" dirty="0"/>
          </a:p>
        </p:txBody>
      </p:sp>
      <p:sp>
        <p:nvSpPr>
          <p:cNvPr id="5" name="Footer Placeholder 4">
            <a:extLst>
              <a:ext uri="{FF2B5EF4-FFF2-40B4-BE49-F238E27FC236}">
                <a16:creationId xmlns:a16="http://schemas.microsoft.com/office/drawing/2014/main" id="{A443C60E-7A0D-4968-855D-88CCA0303EA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57186B7-AB8B-4E3C-A32C-1F20BF4ADA58}"/>
              </a:ext>
            </a:extLst>
          </p:cNvPr>
          <p:cNvSpPr>
            <a:spLocks noGrp="1"/>
          </p:cNvSpPr>
          <p:nvPr>
            <p:ph type="sldNum" sz="quarter" idx="12"/>
          </p:nvPr>
        </p:nvSpPr>
        <p:spPr/>
        <p:txBody>
          <a:bodyPr/>
          <a:lstStyle/>
          <a:p>
            <a:fld id="{B687DA96-B6C2-4648-BF54-EDA040EB94E6}" type="slidenum">
              <a:rPr lang="en-GB" smtClean="0"/>
              <a:t>‹#›</a:t>
            </a:fld>
            <a:endParaRPr lang="en-GB" dirty="0"/>
          </a:p>
        </p:txBody>
      </p:sp>
    </p:spTree>
    <p:extLst>
      <p:ext uri="{BB962C8B-B14F-4D97-AF65-F5344CB8AC3E}">
        <p14:creationId xmlns:p14="http://schemas.microsoft.com/office/powerpoint/2010/main" val="2685536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8F4C-10C3-4DB8-88F7-152A30D969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0048655-7F50-4089-B690-BAEBF664CF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C4F956-58BE-4C07-A56A-52AAF90C004B}"/>
              </a:ext>
            </a:extLst>
          </p:cNvPr>
          <p:cNvSpPr>
            <a:spLocks noGrp="1"/>
          </p:cNvSpPr>
          <p:nvPr>
            <p:ph type="dt" sz="half" idx="10"/>
          </p:nvPr>
        </p:nvSpPr>
        <p:spPr/>
        <p:txBody>
          <a:bodyPr/>
          <a:lstStyle/>
          <a:p>
            <a:fld id="{34845A75-AA39-45BB-8AB8-211B78C4D44D}" type="datetimeFigureOut">
              <a:rPr lang="en-GB" smtClean="0"/>
              <a:t>29/10/2021</a:t>
            </a:fld>
            <a:endParaRPr lang="en-GB" dirty="0"/>
          </a:p>
        </p:txBody>
      </p:sp>
      <p:sp>
        <p:nvSpPr>
          <p:cNvPr id="5" name="Footer Placeholder 4">
            <a:extLst>
              <a:ext uri="{FF2B5EF4-FFF2-40B4-BE49-F238E27FC236}">
                <a16:creationId xmlns:a16="http://schemas.microsoft.com/office/drawing/2014/main" id="{44C89958-7238-4162-9652-40DC188E12A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1C55FC-17CA-4163-B490-4C3C970D0E9C}"/>
              </a:ext>
            </a:extLst>
          </p:cNvPr>
          <p:cNvSpPr>
            <a:spLocks noGrp="1"/>
          </p:cNvSpPr>
          <p:nvPr>
            <p:ph type="sldNum" sz="quarter" idx="12"/>
          </p:nvPr>
        </p:nvSpPr>
        <p:spPr/>
        <p:txBody>
          <a:bodyPr/>
          <a:lstStyle/>
          <a:p>
            <a:fld id="{B687DA96-B6C2-4648-BF54-EDA040EB94E6}" type="slidenum">
              <a:rPr lang="en-GB" smtClean="0"/>
              <a:t>‹#›</a:t>
            </a:fld>
            <a:endParaRPr lang="en-GB" dirty="0"/>
          </a:p>
        </p:txBody>
      </p:sp>
    </p:spTree>
    <p:extLst>
      <p:ext uri="{BB962C8B-B14F-4D97-AF65-F5344CB8AC3E}">
        <p14:creationId xmlns:p14="http://schemas.microsoft.com/office/powerpoint/2010/main" val="247685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43DF-8F5A-4833-86F8-F60C740AB1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F36D37-1BDD-4C0F-AE3D-E9F22DBE7C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2B3E1C2-2DF4-4EA5-84F8-2C32E88D19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03E7C7-37ED-4510-A3B5-1DC73223C088}"/>
              </a:ext>
            </a:extLst>
          </p:cNvPr>
          <p:cNvSpPr>
            <a:spLocks noGrp="1"/>
          </p:cNvSpPr>
          <p:nvPr>
            <p:ph type="dt" sz="half" idx="10"/>
          </p:nvPr>
        </p:nvSpPr>
        <p:spPr/>
        <p:txBody>
          <a:bodyPr/>
          <a:lstStyle/>
          <a:p>
            <a:fld id="{34845A75-AA39-45BB-8AB8-211B78C4D44D}" type="datetimeFigureOut">
              <a:rPr lang="en-GB" smtClean="0"/>
              <a:t>29/10/2021</a:t>
            </a:fld>
            <a:endParaRPr lang="en-GB" dirty="0"/>
          </a:p>
        </p:txBody>
      </p:sp>
      <p:sp>
        <p:nvSpPr>
          <p:cNvPr id="6" name="Footer Placeholder 5">
            <a:extLst>
              <a:ext uri="{FF2B5EF4-FFF2-40B4-BE49-F238E27FC236}">
                <a16:creationId xmlns:a16="http://schemas.microsoft.com/office/drawing/2014/main" id="{4515EE25-0054-4D50-8D4B-2FDE99F6D71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F57C45C-A4FF-4CA0-9C96-3157B883AC10}"/>
              </a:ext>
            </a:extLst>
          </p:cNvPr>
          <p:cNvSpPr>
            <a:spLocks noGrp="1"/>
          </p:cNvSpPr>
          <p:nvPr>
            <p:ph type="sldNum" sz="quarter" idx="12"/>
          </p:nvPr>
        </p:nvSpPr>
        <p:spPr/>
        <p:txBody>
          <a:bodyPr/>
          <a:lstStyle/>
          <a:p>
            <a:fld id="{B687DA96-B6C2-4648-BF54-EDA040EB94E6}" type="slidenum">
              <a:rPr lang="en-GB" smtClean="0"/>
              <a:t>‹#›</a:t>
            </a:fld>
            <a:endParaRPr lang="en-GB" dirty="0"/>
          </a:p>
        </p:txBody>
      </p:sp>
    </p:spTree>
    <p:extLst>
      <p:ext uri="{BB962C8B-B14F-4D97-AF65-F5344CB8AC3E}">
        <p14:creationId xmlns:p14="http://schemas.microsoft.com/office/powerpoint/2010/main" val="274591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56E89-49CF-4C91-ACDF-08FD77A938B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42D835-F2F3-4C24-B4B1-B6542E1A5E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57466B-7599-4485-AF43-ACD37E78EA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0D1E5D-4CB5-47FF-BDE6-C126885E1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EA8AB0-A201-4231-AB90-79B5F45E08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A1643F5-51B1-470A-8342-33CD2EC0C4CA}"/>
              </a:ext>
            </a:extLst>
          </p:cNvPr>
          <p:cNvSpPr>
            <a:spLocks noGrp="1"/>
          </p:cNvSpPr>
          <p:nvPr>
            <p:ph type="dt" sz="half" idx="10"/>
          </p:nvPr>
        </p:nvSpPr>
        <p:spPr/>
        <p:txBody>
          <a:bodyPr/>
          <a:lstStyle/>
          <a:p>
            <a:fld id="{34845A75-AA39-45BB-8AB8-211B78C4D44D}" type="datetimeFigureOut">
              <a:rPr lang="en-GB" smtClean="0"/>
              <a:t>29/10/2021</a:t>
            </a:fld>
            <a:endParaRPr lang="en-GB" dirty="0"/>
          </a:p>
        </p:txBody>
      </p:sp>
      <p:sp>
        <p:nvSpPr>
          <p:cNvPr id="8" name="Footer Placeholder 7">
            <a:extLst>
              <a:ext uri="{FF2B5EF4-FFF2-40B4-BE49-F238E27FC236}">
                <a16:creationId xmlns:a16="http://schemas.microsoft.com/office/drawing/2014/main" id="{B4F1C535-FDE9-4D14-8909-8D61004995B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3F8CF93-1D68-4BD1-8801-27C7EBDAB67A}"/>
              </a:ext>
            </a:extLst>
          </p:cNvPr>
          <p:cNvSpPr>
            <a:spLocks noGrp="1"/>
          </p:cNvSpPr>
          <p:nvPr>
            <p:ph type="sldNum" sz="quarter" idx="12"/>
          </p:nvPr>
        </p:nvSpPr>
        <p:spPr/>
        <p:txBody>
          <a:bodyPr/>
          <a:lstStyle/>
          <a:p>
            <a:fld id="{B687DA96-B6C2-4648-BF54-EDA040EB94E6}" type="slidenum">
              <a:rPr lang="en-GB" smtClean="0"/>
              <a:t>‹#›</a:t>
            </a:fld>
            <a:endParaRPr lang="en-GB" dirty="0"/>
          </a:p>
        </p:txBody>
      </p:sp>
    </p:spTree>
    <p:extLst>
      <p:ext uri="{BB962C8B-B14F-4D97-AF65-F5344CB8AC3E}">
        <p14:creationId xmlns:p14="http://schemas.microsoft.com/office/powerpoint/2010/main" val="40505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5C181-5028-4667-81D0-DFC633C6031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A04E4B-C98B-4B65-B9AA-907C0BA429F8}"/>
              </a:ext>
            </a:extLst>
          </p:cNvPr>
          <p:cNvSpPr>
            <a:spLocks noGrp="1"/>
          </p:cNvSpPr>
          <p:nvPr>
            <p:ph type="dt" sz="half" idx="10"/>
          </p:nvPr>
        </p:nvSpPr>
        <p:spPr/>
        <p:txBody>
          <a:bodyPr/>
          <a:lstStyle/>
          <a:p>
            <a:fld id="{34845A75-AA39-45BB-8AB8-211B78C4D44D}" type="datetimeFigureOut">
              <a:rPr lang="en-GB" smtClean="0"/>
              <a:t>29/10/2021</a:t>
            </a:fld>
            <a:endParaRPr lang="en-GB" dirty="0"/>
          </a:p>
        </p:txBody>
      </p:sp>
      <p:sp>
        <p:nvSpPr>
          <p:cNvPr id="4" name="Footer Placeholder 3">
            <a:extLst>
              <a:ext uri="{FF2B5EF4-FFF2-40B4-BE49-F238E27FC236}">
                <a16:creationId xmlns:a16="http://schemas.microsoft.com/office/drawing/2014/main" id="{9DAA61A2-FDA2-435D-9742-78C7E5FA89A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1BCFF19-9B49-44CD-8686-6F422D72F8BB}"/>
              </a:ext>
            </a:extLst>
          </p:cNvPr>
          <p:cNvSpPr>
            <a:spLocks noGrp="1"/>
          </p:cNvSpPr>
          <p:nvPr>
            <p:ph type="sldNum" sz="quarter" idx="12"/>
          </p:nvPr>
        </p:nvSpPr>
        <p:spPr/>
        <p:txBody>
          <a:bodyPr/>
          <a:lstStyle/>
          <a:p>
            <a:fld id="{B687DA96-B6C2-4648-BF54-EDA040EB94E6}" type="slidenum">
              <a:rPr lang="en-GB" smtClean="0"/>
              <a:t>‹#›</a:t>
            </a:fld>
            <a:endParaRPr lang="en-GB" dirty="0"/>
          </a:p>
        </p:txBody>
      </p:sp>
    </p:spTree>
    <p:extLst>
      <p:ext uri="{BB962C8B-B14F-4D97-AF65-F5344CB8AC3E}">
        <p14:creationId xmlns:p14="http://schemas.microsoft.com/office/powerpoint/2010/main" val="307395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A51740-1FDF-447E-8DF9-2D2B9D9B2B08}"/>
              </a:ext>
            </a:extLst>
          </p:cNvPr>
          <p:cNvSpPr>
            <a:spLocks noGrp="1"/>
          </p:cNvSpPr>
          <p:nvPr>
            <p:ph type="dt" sz="half" idx="10"/>
          </p:nvPr>
        </p:nvSpPr>
        <p:spPr/>
        <p:txBody>
          <a:bodyPr/>
          <a:lstStyle/>
          <a:p>
            <a:fld id="{34845A75-AA39-45BB-8AB8-211B78C4D44D}" type="datetimeFigureOut">
              <a:rPr lang="en-GB" smtClean="0"/>
              <a:t>29/10/2021</a:t>
            </a:fld>
            <a:endParaRPr lang="en-GB" dirty="0"/>
          </a:p>
        </p:txBody>
      </p:sp>
      <p:sp>
        <p:nvSpPr>
          <p:cNvPr id="3" name="Footer Placeholder 2">
            <a:extLst>
              <a:ext uri="{FF2B5EF4-FFF2-40B4-BE49-F238E27FC236}">
                <a16:creationId xmlns:a16="http://schemas.microsoft.com/office/drawing/2014/main" id="{B7518056-4D9B-4BBA-9D79-AB61C9069EC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E63EE2D-00A4-40C7-903E-CE5445C4ADB2}"/>
              </a:ext>
            </a:extLst>
          </p:cNvPr>
          <p:cNvSpPr>
            <a:spLocks noGrp="1"/>
          </p:cNvSpPr>
          <p:nvPr>
            <p:ph type="sldNum" sz="quarter" idx="12"/>
          </p:nvPr>
        </p:nvSpPr>
        <p:spPr/>
        <p:txBody>
          <a:bodyPr/>
          <a:lstStyle/>
          <a:p>
            <a:fld id="{B687DA96-B6C2-4648-BF54-EDA040EB94E6}" type="slidenum">
              <a:rPr lang="en-GB" smtClean="0"/>
              <a:t>‹#›</a:t>
            </a:fld>
            <a:endParaRPr lang="en-GB" dirty="0"/>
          </a:p>
        </p:txBody>
      </p:sp>
    </p:spTree>
    <p:extLst>
      <p:ext uri="{BB962C8B-B14F-4D97-AF65-F5344CB8AC3E}">
        <p14:creationId xmlns:p14="http://schemas.microsoft.com/office/powerpoint/2010/main" val="284972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BA44A-3627-4988-BD69-17EB762243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6AA59D-25AD-4ECC-B842-E3572E6350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D2C8CA5-33C0-45F7-8921-247DB5130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1021CF-3C3D-4FB5-91FE-B0344F3843D9}"/>
              </a:ext>
            </a:extLst>
          </p:cNvPr>
          <p:cNvSpPr>
            <a:spLocks noGrp="1"/>
          </p:cNvSpPr>
          <p:nvPr>
            <p:ph type="dt" sz="half" idx="10"/>
          </p:nvPr>
        </p:nvSpPr>
        <p:spPr/>
        <p:txBody>
          <a:bodyPr/>
          <a:lstStyle/>
          <a:p>
            <a:fld id="{34845A75-AA39-45BB-8AB8-211B78C4D44D}" type="datetimeFigureOut">
              <a:rPr lang="en-GB" smtClean="0"/>
              <a:t>29/10/2021</a:t>
            </a:fld>
            <a:endParaRPr lang="en-GB" dirty="0"/>
          </a:p>
        </p:txBody>
      </p:sp>
      <p:sp>
        <p:nvSpPr>
          <p:cNvPr id="6" name="Footer Placeholder 5">
            <a:extLst>
              <a:ext uri="{FF2B5EF4-FFF2-40B4-BE49-F238E27FC236}">
                <a16:creationId xmlns:a16="http://schemas.microsoft.com/office/drawing/2014/main" id="{96388C90-15C3-4AB0-B285-F04B8D91915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1F4AB64-0E18-4DDE-A95C-BE3D02518B39}"/>
              </a:ext>
            </a:extLst>
          </p:cNvPr>
          <p:cNvSpPr>
            <a:spLocks noGrp="1"/>
          </p:cNvSpPr>
          <p:nvPr>
            <p:ph type="sldNum" sz="quarter" idx="12"/>
          </p:nvPr>
        </p:nvSpPr>
        <p:spPr/>
        <p:txBody>
          <a:bodyPr/>
          <a:lstStyle/>
          <a:p>
            <a:fld id="{B687DA96-B6C2-4648-BF54-EDA040EB94E6}" type="slidenum">
              <a:rPr lang="en-GB" smtClean="0"/>
              <a:t>‹#›</a:t>
            </a:fld>
            <a:endParaRPr lang="en-GB" dirty="0"/>
          </a:p>
        </p:txBody>
      </p:sp>
    </p:spTree>
    <p:extLst>
      <p:ext uri="{BB962C8B-B14F-4D97-AF65-F5344CB8AC3E}">
        <p14:creationId xmlns:p14="http://schemas.microsoft.com/office/powerpoint/2010/main" val="1196604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CA11-B56B-4289-8986-96B72DA210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E521A9-8DBA-48EF-BB93-3F5F3663DF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A2CEBAA-E347-495E-AB33-94C5A69835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E7FB7A-0FAC-4656-8D84-3E3047D7D109}"/>
              </a:ext>
            </a:extLst>
          </p:cNvPr>
          <p:cNvSpPr>
            <a:spLocks noGrp="1"/>
          </p:cNvSpPr>
          <p:nvPr>
            <p:ph type="dt" sz="half" idx="10"/>
          </p:nvPr>
        </p:nvSpPr>
        <p:spPr/>
        <p:txBody>
          <a:bodyPr/>
          <a:lstStyle/>
          <a:p>
            <a:fld id="{34845A75-AA39-45BB-8AB8-211B78C4D44D}" type="datetimeFigureOut">
              <a:rPr lang="en-GB" smtClean="0"/>
              <a:t>29/10/2021</a:t>
            </a:fld>
            <a:endParaRPr lang="en-GB" dirty="0"/>
          </a:p>
        </p:txBody>
      </p:sp>
      <p:sp>
        <p:nvSpPr>
          <p:cNvPr id="6" name="Footer Placeholder 5">
            <a:extLst>
              <a:ext uri="{FF2B5EF4-FFF2-40B4-BE49-F238E27FC236}">
                <a16:creationId xmlns:a16="http://schemas.microsoft.com/office/drawing/2014/main" id="{F00EEC5E-0915-4E83-932E-0911CB3D261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E1D28AE-BA64-4FBB-B887-6BEBBE3E9D7E}"/>
              </a:ext>
            </a:extLst>
          </p:cNvPr>
          <p:cNvSpPr>
            <a:spLocks noGrp="1"/>
          </p:cNvSpPr>
          <p:nvPr>
            <p:ph type="sldNum" sz="quarter" idx="12"/>
          </p:nvPr>
        </p:nvSpPr>
        <p:spPr/>
        <p:txBody>
          <a:bodyPr/>
          <a:lstStyle/>
          <a:p>
            <a:fld id="{B687DA96-B6C2-4648-BF54-EDA040EB94E6}" type="slidenum">
              <a:rPr lang="en-GB" smtClean="0"/>
              <a:t>‹#›</a:t>
            </a:fld>
            <a:endParaRPr lang="en-GB" dirty="0"/>
          </a:p>
        </p:txBody>
      </p:sp>
    </p:spTree>
    <p:extLst>
      <p:ext uri="{BB962C8B-B14F-4D97-AF65-F5344CB8AC3E}">
        <p14:creationId xmlns:p14="http://schemas.microsoft.com/office/powerpoint/2010/main" val="2405521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1E696-E63E-4C34-B726-C62A8CA42E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1A3CD3-F681-42F0-8E7C-F3C7835B0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5370B6-31B7-4504-97AB-F82149FC7C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45A75-AA39-45BB-8AB8-211B78C4D44D}" type="datetimeFigureOut">
              <a:rPr lang="en-GB" smtClean="0"/>
              <a:t>29/10/2021</a:t>
            </a:fld>
            <a:endParaRPr lang="en-GB" dirty="0"/>
          </a:p>
        </p:txBody>
      </p:sp>
      <p:sp>
        <p:nvSpPr>
          <p:cNvPr id="5" name="Footer Placeholder 4">
            <a:extLst>
              <a:ext uri="{FF2B5EF4-FFF2-40B4-BE49-F238E27FC236}">
                <a16:creationId xmlns:a16="http://schemas.microsoft.com/office/drawing/2014/main" id="{EE29AAC4-1515-4B34-9DE9-820B5682B0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7DAE7B3-386D-48E7-B4C0-15068217C7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7DA96-B6C2-4648-BF54-EDA040EB94E6}" type="slidenum">
              <a:rPr lang="en-GB" smtClean="0"/>
              <a:t>‹#›</a:t>
            </a:fld>
            <a:endParaRPr lang="en-GB" dirty="0"/>
          </a:p>
        </p:txBody>
      </p:sp>
    </p:spTree>
    <p:extLst>
      <p:ext uri="{BB962C8B-B14F-4D97-AF65-F5344CB8AC3E}">
        <p14:creationId xmlns:p14="http://schemas.microsoft.com/office/powerpoint/2010/main" val="1206757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www.youtube.com/watch?v=OU758ZM1APs&amp;feature=youtu.b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tJ0SME6Z9rw" TargetMode="External"/><Relationship Id="rId2" Type="http://schemas.openxmlformats.org/officeDocument/2006/relationships/image" Target="../media/image13.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hyperlink" Target="https://rewardfoundation.org/brain-basics/evolutionary-development-of-the-brain/" TargetMode="Externa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microsoft.com/office/2007/relationships/hdphoto" Target="../media/hdphoto4.wdp"/><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image" Target="../media/image24.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hyperlink" Target="http://www.bio-testing.org/membership/" TargetMode="External"/><Relationship Id="rId2" Type="http://schemas.openxmlformats.org/officeDocument/2006/relationships/hyperlink" Target="http://www.bio-testing.org/" TargetMode="External"/><Relationship Id="rId1" Type="http://schemas.openxmlformats.org/officeDocument/2006/relationships/slideLayout" Target="../slideLayouts/slideLayout1.xml"/><Relationship Id="rId4" Type="http://schemas.openxmlformats.org/officeDocument/2006/relationships/hyperlink" Target="mailto:bttiireland@gmail.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93D1DB5-D2D4-4A17-8D59-4E3A2D4B002F}"/>
              </a:ext>
            </a:extLst>
          </p:cNvPr>
          <p:cNvSpPr>
            <a:spLocks noGrp="1"/>
          </p:cNvSpPr>
          <p:nvPr>
            <p:ph type="title"/>
          </p:nvPr>
        </p:nvSpPr>
        <p:spPr>
          <a:xfrm>
            <a:off x="1607568" y="531651"/>
            <a:ext cx="5711785" cy="3139961"/>
          </a:xfrm>
        </p:spPr>
        <p:txBody>
          <a:bodyPr vert="horz" lIns="91440" tIns="45720" rIns="91440" bIns="45720" rtlCol="0" anchor="b">
            <a:normAutofit fontScale="90000"/>
          </a:bodyPr>
          <a:lstStyle/>
          <a:p>
            <a:pPr algn="ctr"/>
            <a:br>
              <a:rPr lang="en-US" sz="4400" kern="12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44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The </a:t>
            </a:r>
            <a:br>
              <a:rPr lang="en-US" sz="4400" kern="12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44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Emotional Body</a:t>
            </a:r>
            <a:br>
              <a:rPr lang="en-US" sz="4400" kern="1200" dirty="0">
                <a:solidFill>
                  <a:srgbClr val="FFFFFF"/>
                </a:solidFill>
                <a:latin typeface="Verdana" panose="020B0604030504040204" pitchFamily="34" charset="0"/>
                <a:ea typeface="Verdana" panose="020B0604030504040204" pitchFamily="34" charset="0"/>
                <a:cs typeface="Verdana" panose="020B0604030504040204" pitchFamily="34" charset="0"/>
              </a:rPr>
            </a:br>
            <a:br>
              <a:rPr lang="en-US" sz="2400" kern="1200" dirty="0">
                <a:solidFill>
                  <a:srgbClr val="FFFFFF"/>
                </a:solidFill>
                <a:latin typeface="Verdana" panose="020B0604030504040204" pitchFamily="34" charset="0"/>
                <a:ea typeface="Verdana" panose="020B0604030504040204" pitchFamily="34" charset="0"/>
                <a:cs typeface="Verdana" panose="020B0604030504040204" pitchFamily="34" charset="0"/>
              </a:rPr>
            </a:br>
            <a:br>
              <a:rPr lang="en-US" sz="2400" kern="1200" dirty="0">
                <a:solidFill>
                  <a:srgbClr val="FFFFFF"/>
                </a:solidFill>
                <a:latin typeface="Verdana" panose="020B0604030504040204" pitchFamily="34" charset="0"/>
                <a:ea typeface="Verdana" panose="020B0604030504040204" pitchFamily="34" charset="0"/>
                <a:cs typeface="Verdana" panose="020B0604030504040204" pitchFamily="34" charset="0"/>
              </a:rPr>
            </a:br>
            <a:r>
              <a:rPr lang="en-US" sz="2400" b="1" dirty="0">
                <a:solidFill>
                  <a:srgbClr val="FFFFFF"/>
                </a:solidFill>
                <a:latin typeface="Verdana" panose="020B0604030504040204" pitchFamily="34" charset="0"/>
                <a:ea typeface="Verdana" panose="020B0604030504040204" pitchFamily="34" charset="0"/>
                <a:cs typeface="Verdana" panose="020B0604030504040204" pitchFamily="34" charset="0"/>
              </a:rPr>
              <a:t>28</a:t>
            </a:r>
            <a:r>
              <a:rPr lang="en-US" sz="2400" b="1" baseline="30000" dirty="0">
                <a:solidFill>
                  <a:srgbClr val="FFFFFF"/>
                </a:solidFill>
                <a:latin typeface="Verdana" panose="020B0604030504040204" pitchFamily="34" charset="0"/>
                <a:ea typeface="Verdana" panose="020B0604030504040204" pitchFamily="34" charset="0"/>
                <a:cs typeface="Verdana" panose="020B0604030504040204" pitchFamily="34" charset="0"/>
              </a:rPr>
              <a:t>th</a:t>
            </a:r>
            <a:r>
              <a:rPr lang="en-US" sz="2400" b="1" dirty="0">
                <a:solidFill>
                  <a:srgbClr val="FFFFFF"/>
                </a:solidFill>
                <a:latin typeface="Verdana" panose="020B0604030504040204" pitchFamily="34" charset="0"/>
                <a:ea typeface="Verdana" panose="020B0604030504040204" pitchFamily="34" charset="0"/>
                <a:cs typeface="Verdana" panose="020B0604030504040204" pitchFamily="34" charset="0"/>
              </a:rPr>
              <a:t> February 2021</a:t>
            </a:r>
            <a:br>
              <a:rPr lang="en-US" sz="2400" kern="1200" dirty="0">
                <a:solidFill>
                  <a:srgbClr val="FFFFFF"/>
                </a:solidFill>
                <a:latin typeface="Verdana" panose="020B0604030504040204" pitchFamily="34" charset="0"/>
                <a:ea typeface="Verdana" panose="020B0604030504040204" pitchFamily="34" charset="0"/>
                <a:cs typeface="Verdana" panose="020B0604030504040204" pitchFamily="34" charset="0"/>
              </a:rPr>
            </a:br>
            <a:endParaRPr lang="en-US" sz="3200" kern="1200" dirty="0">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4" name="Picture 3" descr="A picture containing text, flower, plant, daisy&#10;&#10;Description automatically generated">
            <a:extLst>
              <a:ext uri="{FF2B5EF4-FFF2-40B4-BE49-F238E27FC236}">
                <a16:creationId xmlns:a16="http://schemas.microsoft.com/office/drawing/2014/main" id="{57D44245-9F93-4C1A-AED2-44A95BAE4009}"/>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t="22484" b="12907"/>
          <a:stretch/>
        </p:blipFill>
        <p:spPr>
          <a:xfrm>
            <a:off x="8929971" y="1"/>
            <a:ext cx="3255933" cy="4372738"/>
          </a:xfrm>
          <a:prstGeom prst="rect">
            <a:avLst/>
          </a:prstGeom>
        </p:spPr>
      </p:pic>
      <p:sp>
        <p:nvSpPr>
          <p:cNvPr id="11" name="TextBox 10">
            <a:extLst>
              <a:ext uri="{FF2B5EF4-FFF2-40B4-BE49-F238E27FC236}">
                <a16:creationId xmlns:a16="http://schemas.microsoft.com/office/drawing/2014/main" id="{D924C542-D76B-44F7-8969-7B3EC4F14F64}"/>
              </a:ext>
            </a:extLst>
          </p:cNvPr>
          <p:cNvSpPr txBox="1"/>
          <p:nvPr/>
        </p:nvSpPr>
        <p:spPr>
          <a:xfrm>
            <a:off x="-163467" y="4203262"/>
            <a:ext cx="8923875" cy="1508105"/>
          </a:xfrm>
          <a:prstGeom prst="rect">
            <a:avLst/>
          </a:prstGeom>
          <a:noFill/>
        </p:spPr>
        <p:txBody>
          <a:bodyPr wrap="square">
            <a:spAutoFit/>
          </a:bodyPr>
          <a:lstStyle/>
          <a:p>
            <a:pPr algn="ctr"/>
            <a:r>
              <a:rPr lang="en-US" sz="3200" b="1"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Re-e</a:t>
            </a:r>
            <a:r>
              <a:rPr lang="en-US" sz="3200" b="1" dirty="0">
                <a:solidFill>
                  <a:srgbClr val="FFFFFF"/>
                </a:solidFill>
                <a:latin typeface="Verdana" panose="020B0604030504040204" pitchFamily="34" charset="0"/>
                <a:ea typeface="Verdana" panose="020B0604030504040204" pitchFamily="34" charset="0"/>
                <a:cs typeface="Verdana" panose="020B0604030504040204" pitchFamily="34" charset="0"/>
              </a:rPr>
              <a:t>nergize &amp; Re-motivate </a:t>
            </a:r>
          </a:p>
          <a:p>
            <a:pPr algn="ctr"/>
            <a:r>
              <a:rPr lang="en-US" sz="3200" b="1" dirty="0">
                <a:solidFill>
                  <a:srgbClr val="FFFFFF"/>
                </a:solidFill>
                <a:latin typeface="Verdana" panose="020B0604030504040204" pitchFamily="34" charset="0"/>
                <a:ea typeface="Verdana" panose="020B0604030504040204" pitchFamily="34" charset="0"/>
                <a:cs typeface="Verdana" panose="020B0604030504040204" pitchFamily="34" charset="0"/>
              </a:rPr>
              <a:t>Your Life Now!</a:t>
            </a:r>
            <a:endParaRPr lang="en-US" sz="3200" b="1" kern="1200"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p>
            <a:pPr algn="ctr"/>
            <a:r>
              <a:rPr lang="en-US" sz="2800" b="1" kern="1200" dirty="0">
                <a:solidFill>
                  <a:srgbClr val="FFFFFF"/>
                </a:solidFill>
                <a:latin typeface="Verdana" panose="020B0604030504040204" pitchFamily="34" charset="0"/>
                <a:ea typeface="Verdana" panose="020B0604030504040204" pitchFamily="34" charset="0"/>
                <a:cs typeface="Verdana" panose="020B0604030504040204" pitchFamily="34" charset="0"/>
              </a:rPr>
              <a:t>BTTI Spring Workshop Series</a:t>
            </a:r>
          </a:p>
        </p:txBody>
      </p:sp>
    </p:spTree>
    <p:extLst>
      <p:ext uri="{BB962C8B-B14F-4D97-AF65-F5344CB8AC3E}">
        <p14:creationId xmlns:p14="http://schemas.microsoft.com/office/powerpoint/2010/main" val="3155533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EA12C-FF6F-42C9-9F93-4803336703C3}"/>
              </a:ext>
            </a:extLst>
          </p:cNvPr>
          <p:cNvSpPr>
            <a:spLocks noGrp="1"/>
          </p:cNvSpPr>
          <p:nvPr>
            <p:ph type="title"/>
          </p:nvPr>
        </p:nvSpPr>
        <p:spPr>
          <a:xfrm>
            <a:off x="261424" y="122332"/>
            <a:ext cx="11669152" cy="974944"/>
          </a:xfrm>
          <a:solidFill>
            <a:schemeClr val="accent1"/>
          </a:solidFill>
        </p:spPr>
        <p:txBody>
          <a:bodyPr>
            <a:normAutofit fontScale="90000"/>
          </a:bodyPr>
          <a:lstStyle/>
          <a:p>
            <a:pPr algn="ctr">
              <a:lnSpc>
                <a:spcPct val="115000"/>
              </a:lnSpc>
              <a:spcAft>
                <a:spcPts val="1000"/>
              </a:spcAft>
            </a:pPr>
            <a:br>
              <a:rPr lang="en-US" sz="4000" b="1" kern="1200" dirty="0">
                <a:effectLst/>
                <a:latin typeface="Verdana" panose="020B0604030504040204" pitchFamily="34" charset="0"/>
                <a:ea typeface="Verdana" panose="020B0604030504040204" pitchFamily="34" charset="0"/>
                <a:cs typeface="Verdana" panose="020B0604030504040204" pitchFamily="34" charset="0"/>
              </a:rPr>
            </a:br>
            <a:br>
              <a:rPr lang="en-US" sz="4000" b="1" kern="1200" dirty="0">
                <a:effectLst/>
                <a:latin typeface="Verdana" panose="020B0604030504040204" pitchFamily="34" charset="0"/>
                <a:ea typeface="Verdana" panose="020B0604030504040204" pitchFamily="34" charset="0"/>
                <a:cs typeface="Verdana" panose="020B0604030504040204" pitchFamily="34" charset="0"/>
              </a:rPr>
            </a:br>
            <a:r>
              <a:rPr lang="en-US" sz="4000" b="1" kern="1200" dirty="0">
                <a:effectLst/>
                <a:latin typeface="Verdana" panose="020B0604030504040204" pitchFamily="34" charset="0"/>
                <a:ea typeface="Verdana" panose="020B0604030504040204" pitchFamily="34" charset="0"/>
                <a:cs typeface="Verdana" panose="020B0604030504040204" pitchFamily="34" charset="0"/>
              </a:rPr>
              <a:t>RISE above </a:t>
            </a:r>
            <a:r>
              <a:rPr lang="en-US" sz="4000" b="1" dirty="0">
                <a:latin typeface="Verdana" panose="020B0604030504040204" pitchFamily="34" charset="0"/>
                <a:ea typeface="Verdana" panose="020B0604030504040204" pitchFamily="34" charset="0"/>
                <a:cs typeface="Verdana" panose="020B0604030504040204" pitchFamily="34" charset="0"/>
              </a:rPr>
              <a:t>it all</a:t>
            </a:r>
            <a:br>
              <a:rPr lang="en-US" sz="2800" b="1" kern="1200" dirty="0">
                <a:effectLst/>
                <a:latin typeface="Verdana" panose="020B0604030504040204" pitchFamily="34" charset="0"/>
                <a:ea typeface="Verdana" panose="020B0604030504040204" pitchFamily="34" charset="0"/>
                <a:cs typeface="Verdana" panose="020B0604030504040204" pitchFamily="34" charset="0"/>
              </a:rPr>
            </a:br>
            <a:br>
              <a:rPr lang="en-US" sz="4000" b="1" dirty="0">
                <a:latin typeface="Verdana" panose="020B0604030504040204" pitchFamily="34" charset="0"/>
                <a:ea typeface="Verdana" panose="020B0604030504040204" pitchFamily="34" charset="0"/>
                <a:cs typeface="Verdana" panose="020B0604030504040204" pitchFamily="34" charset="0"/>
              </a:rPr>
            </a:br>
            <a:endParaRPr lang="en-GB" sz="40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a:extLst>
              <a:ext uri="{FF2B5EF4-FFF2-40B4-BE49-F238E27FC236}">
                <a16:creationId xmlns:a16="http://schemas.microsoft.com/office/drawing/2014/main" id="{8EAC3E98-D7C5-4474-9D4C-17045D2ADA40}"/>
              </a:ext>
            </a:extLst>
          </p:cNvPr>
          <p:cNvSpPr>
            <a:spLocks noGrp="1"/>
          </p:cNvSpPr>
          <p:nvPr>
            <p:ph sz="half" idx="1"/>
          </p:nvPr>
        </p:nvSpPr>
        <p:spPr>
          <a:xfrm>
            <a:off x="410817" y="1115616"/>
            <a:ext cx="10866782" cy="4351338"/>
          </a:xfrm>
        </p:spPr>
        <p:txBody>
          <a:bodyPr/>
          <a:lstStyle/>
          <a:p>
            <a:r>
              <a:rPr lang="en-GB" b="1" dirty="0"/>
              <a:t>Reframe</a:t>
            </a:r>
            <a:r>
              <a:rPr lang="en-GB" dirty="0"/>
              <a:t> – This might be the year that…Spring is here…I am so blessed…</a:t>
            </a:r>
          </a:p>
          <a:p>
            <a:r>
              <a:rPr lang="en-GB" b="1" dirty="0"/>
              <a:t>Identify</a:t>
            </a:r>
            <a:r>
              <a:rPr lang="en-GB" dirty="0"/>
              <a:t> - how I win now, identify what you can go after and win…</a:t>
            </a:r>
          </a:p>
          <a:p>
            <a:r>
              <a:rPr lang="en-GB" b="1" dirty="0"/>
              <a:t>Support Systems </a:t>
            </a:r>
            <a:r>
              <a:rPr lang="en-GB" dirty="0"/>
              <a:t>– who is on my team? Am I on my team? Habits?</a:t>
            </a:r>
          </a:p>
          <a:p>
            <a:r>
              <a:rPr lang="en-GB" b="1" dirty="0"/>
              <a:t>Execute</a:t>
            </a:r>
            <a:r>
              <a:rPr lang="en-GB" dirty="0"/>
              <a:t> – Start and Complete, Focus, less tasks, perfect execution</a:t>
            </a:r>
          </a:p>
          <a:p>
            <a:pPr marL="0" indent="0">
              <a:buNone/>
            </a:pPr>
            <a:endParaRPr lang="en-IE" dirty="0"/>
          </a:p>
        </p:txBody>
      </p:sp>
      <p:pic>
        <p:nvPicPr>
          <p:cNvPr id="8" name="Picture 7">
            <a:extLst>
              <a:ext uri="{FF2B5EF4-FFF2-40B4-BE49-F238E27FC236}">
                <a16:creationId xmlns:a16="http://schemas.microsoft.com/office/drawing/2014/main" id="{7452FF9E-7114-4FA4-B8CA-040B1DBED715}"/>
              </a:ext>
            </a:extLst>
          </p:cNvPr>
          <p:cNvPicPr>
            <a:picLocks noChangeAspect="1"/>
          </p:cNvPicPr>
          <p:nvPr/>
        </p:nvPicPr>
        <p:blipFill>
          <a:blip r:embed="rId3"/>
          <a:stretch>
            <a:fillRect/>
          </a:stretch>
        </p:blipFill>
        <p:spPr>
          <a:xfrm>
            <a:off x="6436201" y="3055355"/>
            <a:ext cx="5163271" cy="3248478"/>
          </a:xfrm>
          <a:prstGeom prst="rect">
            <a:avLst/>
          </a:prstGeom>
        </p:spPr>
      </p:pic>
      <p:sp>
        <p:nvSpPr>
          <p:cNvPr id="9" name="Rectangle 8">
            <a:extLst>
              <a:ext uri="{FF2B5EF4-FFF2-40B4-BE49-F238E27FC236}">
                <a16:creationId xmlns:a16="http://schemas.microsoft.com/office/drawing/2014/main" id="{171F775B-0F1D-428C-B298-743D97951010}"/>
              </a:ext>
            </a:extLst>
          </p:cNvPr>
          <p:cNvSpPr/>
          <p:nvPr/>
        </p:nvSpPr>
        <p:spPr>
          <a:xfrm>
            <a:off x="1905001" y="6303833"/>
            <a:ext cx="7815468" cy="646331"/>
          </a:xfrm>
          <a:prstGeom prst="rect">
            <a:avLst/>
          </a:prstGeom>
        </p:spPr>
        <p:txBody>
          <a:bodyPr wrap="square">
            <a:spAutoFit/>
          </a:bodyPr>
          <a:lstStyle/>
          <a:p>
            <a:r>
              <a:rPr lang="en-IE" dirty="0">
                <a:hlinkClick r:id="rId4"/>
              </a:rPr>
              <a:t>https://www.youtube.com/watch?v=OU758ZM1APs&amp;feature=youtu.be</a:t>
            </a:r>
            <a:endParaRPr lang="en-IE" dirty="0"/>
          </a:p>
          <a:p>
            <a:endParaRPr lang="en-IE" dirty="0"/>
          </a:p>
        </p:txBody>
      </p:sp>
      <p:pic>
        <p:nvPicPr>
          <p:cNvPr id="10" name="Picture 9">
            <a:extLst>
              <a:ext uri="{FF2B5EF4-FFF2-40B4-BE49-F238E27FC236}">
                <a16:creationId xmlns:a16="http://schemas.microsoft.com/office/drawing/2014/main" id="{E139E69E-8410-4AB7-9FE9-AB5B21404888}"/>
              </a:ext>
            </a:extLst>
          </p:cNvPr>
          <p:cNvPicPr>
            <a:picLocks noChangeAspect="1"/>
          </p:cNvPicPr>
          <p:nvPr/>
        </p:nvPicPr>
        <p:blipFill>
          <a:blip r:embed="rId5"/>
          <a:stretch>
            <a:fillRect/>
          </a:stretch>
        </p:blipFill>
        <p:spPr>
          <a:xfrm>
            <a:off x="732690" y="3055355"/>
            <a:ext cx="5363309" cy="3016861"/>
          </a:xfrm>
          <a:prstGeom prst="rect">
            <a:avLst/>
          </a:prstGeom>
        </p:spPr>
      </p:pic>
    </p:spTree>
    <p:extLst>
      <p:ext uri="{BB962C8B-B14F-4D97-AF65-F5344CB8AC3E}">
        <p14:creationId xmlns:p14="http://schemas.microsoft.com/office/powerpoint/2010/main" val="1866235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AC37B-5986-4D7B-ADDC-496A012D7C49}"/>
              </a:ext>
            </a:extLst>
          </p:cNvPr>
          <p:cNvSpPr>
            <a:spLocks noGrp="1"/>
          </p:cNvSpPr>
          <p:nvPr>
            <p:ph type="title"/>
          </p:nvPr>
        </p:nvSpPr>
        <p:spPr>
          <a:xfrm>
            <a:off x="838200" y="365125"/>
            <a:ext cx="10515600" cy="1148365"/>
          </a:xfrm>
          <a:solidFill>
            <a:schemeClr val="accent1"/>
          </a:solidFill>
        </p:spPr>
        <p:txBody>
          <a:bodyPr>
            <a:normAutofit/>
          </a:bodyPr>
          <a:lstStyle/>
          <a:p>
            <a:r>
              <a:rPr lang="en-GB" sz="5400" dirty="0">
                <a:latin typeface="Verdana" panose="020B0604030504040204" pitchFamily="34" charset="0"/>
                <a:ea typeface="Verdana" panose="020B0604030504040204" pitchFamily="34" charset="0"/>
                <a:cs typeface="Verdana" panose="020B0604030504040204" pitchFamily="34" charset="0"/>
              </a:rPr>
              <a:t>SLEEP – Lack/Loss</a:t>
            </a:r>
          </a:p>
        </p:txBody>
      </p:sp>
      <p:sp>
        <p:nvSpPr>
          <p:cNvPr id="3" name="Content Placeholder 2">
            <a:extLst>
              <a:ext uri="{FF2B5EF4-FFF2-40B4-BE49-F238E27FC236}">
                <a16:creationId xmlns:a16="http://schemas.microsoft.com/office/drawing/2014/main" id="{FF2474C4-F9A6-4C69-AA42-CF9798031AF5}"/>
              </a:ext>
            </a:extLst>
          </p:cNvPr>
          <p:cNvSpPr>
            <a:spLocks noGrp="1"/>
          </p:cNvSpPr>
          <p:nvPr>
            <p:ph sz="half" idx="1"/>
          </p:nvPr>
        </p:nvSpPr>
        <p:spPr>
          <a:xfrm>
            <a:off x="838200" y="1825625"/>
            <a:ext cx="5181600" cy="1603375"/>
          </a:xfrm>
        </p:spPr>
        <p:txBody>
          <a:bodyPr>
            <a:normAutofit lnSpcReduction="10000"/>
          </a:bodyPr>
          <a:lstStyle/>
          <a:p>
            <a:pPr marL="0" indent="0">
              <a:buNone/>
            </a:pPr>
            <a:r>
              <a:rPr lang="en-US" sz="2800" dirty="0"/>
              <a:t>Sleep can be one of the first ‘RED FLAG’ indicators that there is something out of balance in our Nervous System</a:t>
            </a:r>
          </a:p>
          <a:p>
            <a:pPr marL="0" indent="0">
              <a:buNone/>
            </a:pPr>
            <a:endParaRPr lang="en-GB" dirty="0"/>
          </a:p>
          <a:p>
            <a:endParaRPr lang="en-GB" dirty="0"/>
          </a:p>
        </p:txBody>
      </p:sp>
      <p:pic>
        <p:nvPicPr>
          <p:cNvPr id="6" name="Content Placeholder 5" descr="Diagram&#10;&#10;Description automatically generated">
            <a:extLst>
              <a:ext uri="{FF2B5EF4-FFF2-40B4-BE49-F238E27FC236}">
                <a16:creationId xmlns:a16="http://schemas.microsoft.com/office/drawing/2014/main" id="{9AB4C5A0-455D-4D03-8672-A95DB2C79FD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84579" y="1825625"/>
            <a:ext cx="4556842" cy="4351338"/>
          </a:xfrm>
        </p:spPr>
      </p:pic>
      <p:pic>
        <p:nvPicPr>
          <p:cNvPr id="2050" name="Picture 2" descr="Image result for loss of sleep cartoon">
            <a:extLst>
              <a:ext uri="{FF2B5EF4-FFF2-40B4-BE49-F238E27FC236}">
                <a16:creationId xmlns:a16="http://schemas.microsoft.com/office/drawing/2014/main" id="{48A67627-D602-4E12-B68B-20635BBF1A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579" y="4001294"/>
            <a:ext cx="3878621" cy="21756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677AAE6-3567-49B0-B6F2-7F7043AF0A22}"/>
              </a:ext>
            </a:extLst>
          </p:cNvPr>
          <p:cNvSpPr txBox="1"/>
          <p:nvPr/>
        </p:nvSpPr>
        <p:spPr>
          <a:xfrm>
            <a:off x="6019800" y="6176963"/>
            <a:ext cx="6093724" cy="461665"/>
          </a:xfrm>
          <a:prstGeom prst="rect">
            <a:avLst/>
          </a:prstGeom>
          <a:noFill/>
        </p:spPr>
        <p:txBody>
          <a:bodyPr wrap="square">
            <a:spAutoFit/>
          </a:bodyPr>
          <a:lstStyle/>
          <a:p>
            <a:r>
              <a:rPr lang="en-GB" sz="1200" dirty="0"/>
              <a:t>https://www.mind.org.uk/information-support/types-of-mental-health-problems/sleep-problems/about-sleep-and-mental-health</a:t>
            </a:r>
            <a:r>
              <a:rPr lang="en-GB" sz="800" dirty="0"/>
              <a:t>/</a:t>
            </a:r>
          </a:p>
        </p:txBody>
      </p:sp>
    </p:spTree>
    <p:extLst>
      <p:ext uri="{BB962C8B-B14F-4D97-AF65-F5344CB8AC3E}">
        <p14:creationId xmlns:p14="http://schemas.microsoft.com/office/powerpoint/2010/main" val="2527083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1941494-CD1F-4DC5-AE25-C13D44454511}"/>
              </a:ext>
            </a:extLst>
          </p:cNvPr>
          <p:cNvSpPr txBox="1"/>
          <p:nvPr/>
        </p:nvSpPr>
        <p:spPr>
          <a:xfrm>
            <a:off x="8797158" y="2238022"/>
            <a:ext cx="3225175" cy="3046988"/>
          </a:xfrm>
          <a:prstGeom prst="rect">
            <a:avLst/>
          </a:prstGeom>
          <a:solidFill>
            <a:schemeClr val="accent5"/>
          </a:solidFill>
        </p:spPr>
        <p:txBody>
          <a:bodyPr wrap="square">
            <a:spAutoFit/>
          </a:bodyPr>
          <a:lstStyle/>
          <a:p>
            <a:pPr marL="0" indent="0" algn="ctr">
              <a:buNone/>
            </a:pPr>
            <a:r>
              <a:rPr lang="en-GB" sz="2400" dirty="0">
                <a:latin typeface="Verdana" panose="020B0604030504040204" pitchFamily="34" charset="0"/>
                <a:ea typeface="Verdana" panose="020B0604030504040204" pitchFamily="34" charset="0"/>
                <a:cs typeface="Verdana" panose="020B0604030504040204" pitchFamily="34" charset="0"/>
              </a:rPr>
              <a:t>In humans and other mammals, the daily rhythm of pineal melatonin production is driven by the 'master' circadian clock.</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2A229DC8-1CC7-4369-94AD-2E538FE1A242}"/>
              </a:ext>
            </a:extLst>
          </p:cNvPr>
          <p:cNvSpPr txBox="1"/>
          <p:nvPr/>
        </p:nvSpPr>
        <p:spPr>
          <a:xfrm>
            <a:off x="495300" y="536028"/>
            <a:ext cx="10553700" cy="707886"/>
          </a:xfrm>
          <a:prstGeom prst="rect">
            <a:avLst/>
          </a:prstGeom>
          <a:solidFill>
            <a:schemeClr val="accent1"/>
          </a:solidFill>
        </p:spPr>
        <p:txBody>
          <a:bodyPr wrap="square" rtlCol="0">
            <a:spAutoFit/>
          </a:bodyPr>
          <a:lstStyle/>
          <a:p>
            <a:r>
              <a:rPr lang="en-GB" sz="4000">
                <a:latin typeface="Verdana" panose="020B0604030504040204" pitchFamily="34" charset="0"/>
                <a:ea typeface="Verdana" panose="020B0604030504040204" pitchFamily="34" charset="0"/>
                <a:cs typeface="Verdana" panose="020B0604030504040204" pitchFamily="34" charset="0"/>
              </a:rPr>
              <a:t>PINEAL GLAND</a:t>
            </a:r>
            <a:endParaRPr lang="en-GB" sz="40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Diagram&#10;&#10;Description automatically generated">
            <a:extLst>
              <a:ext uri="{FF2B5EF4-FFF2-40B4-BE49-F238E27FC236}">
                <a16:creationId xmlns:a16="http://schemas.microsoft.com/office/drawing/2014/main" id="{797A5145-A881-4024-AB0D-AEBEBAE42127}"/>
              </a:ext>
            </a:extLst>
          </p:cNvPr>
          <p:cNvPicPr>
            <a:picLocks noChangeAspect="1"/>
          </p:cNvPicPr>
          <p:nvPr/>
        </p:nvPicPr>
        <p:blipFill rotWithShape="1">
          <a:blip r:embed="rId3">
            <a:extLst>
              <a:ext uri="{28A0092B-C50C-407E-A947-70E740481C1C}">
                <a14:useLocalDpi xmlns:a14="http://schemas.microsoft.com/office/drawing/2010/main" val="0"/>
              </a:ext>
            </a:extLst>
          </a:blip>
          <a:srcRect l="8013" t="25988" b="9763"/>
          <a:stretch/>
        </p:blipFill>
        <p:spPr>
          <a:xfrm>
            <a:off x="278849" y="1243914"/>
            <a:ext cx="8411277" cy="5029200"/>
          </a:xfrm>
          <a:prstGeom prst="rect">
            <a:avLst/>
          </a:prstGeom>
        </p:spPr>
      </p:pic>
      <p:sp>
        <p:nvSpPr>
          <p:cNvPr id="6" name="TextBox 5">
            <a:extLst>
              <a:ext uri="{FF2B5EF4-FFF2-40B4-BE49-F238E27FC236}">
                <a16:creationId xmlns:a16="http://schemas.microsoft.com/office/drawing/2014/main" id="{B942252F-0DA5-4B26-B9BC-007DDFDF8579}"/>
              </a:ext>
            </a:extLst>
          </p:cNvPr>
          <p:cNvSpPr txBox="1"/>
          <p:nvPr/>
        </p:nvSpPr>
        <p:spPr>
          <a:xfrm>
            <a:off x="1163472" y="6321972"/>
            <a:ext cx="6093724" cy="369332"/>
          </a:xfrm>
          <a:prstGeom prst="rect">
            <a:avLst/>
          </a:prstGeom>
          <a:noFill/>
        </p:spPr>
        <p:txBody>
          <a:bodyPr wrap="square">
            <a:spAutoFit/>
          </a:bodyPr>
          <a:lstStyle/>
          <a:p>
            <a:r>
              <a:rPr lang="en-GB" dirty="0"/>
              <a:t>https://slideplayer.com/slide/9051841/</a:t>
            </a:r>
          </a:p>
        </p:txBody>
      </p:sp>
    </p:spTree>
    <p:extLst>
      <p:ext uri="{BB962C8B-B14F-4D97-AF65-F5344CB8AC3E}">
        <p14:creationId xmlns:p14="http://schemas.microsoft.com/office/powerpoint/2010/main" val="1554585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A52CB-63E5-4549-A02B-C94192D30202}"/>
              </a:ext>
            </a:extLst>
          </p:cNvPr>
          <p:cNvSpPr>
            <a:spLocks noGrp="1"/>
          </p:cNvSpPr>
          <p:nvPr>
            <p:ph type="title"/>
          </p:nvPr>
        </p:nvSpPr>
        <p:spPr>
          <a:xfrm>
            <a:off x="0" y="-23442"/>
            <a:ext cx="10515600" cy="698943"/>
          </a:xfrm>
          <a:solidFill>
            <a:schemeClr val="accent1"/>
          </a:solidFill>
        </p:spPr>
        <p:txBody>
          <a:bodyPr>
            <a:noAutofit/>
          </a:bodyPr>
          <a:lstStyle/>
          <a:p>
            <a:r>
              <a:rPr lang="en-GB" sz="4800" dirty="0">
                <a:latin typeface="Verdana" panose="020B0604030504040204" pitchFamily="34" charset="0"/>
                <a:ea typeface="Verdana" panose="020B0604030504040204" pitchFamily="34" charset="0"/>
                <a:cs typeface="Verdana" panose="020B0604030504040204" pitchFamily="34" charset="0"/>
              </a:rPr>
              <a:t>Circadian clock</a:t>
            </a:r>
          </a:p>
        </p:txBody>
      </p:sp>
      <p:pic>
        <p:nvPicPr>
          <p:cNvPr id="6" name="Picture 5" descr="A screenshot of a game&#10;&#10;Description automatically generated with medium confidence">
            <a:extLst>
              <a:ext uri="{FF2B5EF4-FFF2-40B4-BE49-F238E27FC236}">
                <a16:creationId xmlns:a16="http://schemas.microsoft.com/office/drawing/2014/main" id="{590D5FF2-08DB-4156-B99A-6D65CB4C6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74" y="814000"/>
            <a:ext cx="9485194" cy="5572298"/>
          </a:xfrm>
          <a:prstGeom prst="rect">
            <a:avLst/>
          </a:prstGeom>
        </p:spPr>
      </p:pic>
      <p:sp>
        <p:nvSpPr>
          <p:cNvPr id="8" name="TextBox 7">
            <a:extLst>
              <a:ext uri="{FF2B5EF4-FFF2-40B4-BE49-F238E27FC236}">
                <a16:creationId xmlns:a16="http://schemas.microsoft.com/office/drawing/2014/main" id="{902BE437-D2B5-44DB-A14C-3F93A99C250B}"/>
              </a:ext>
            </a:extLst>
          </p:cNvPr>
          <p:cNvSpPr txBox="1"/>
          <p:nvPr/>
        </p:nvSpPr>
        <p:spPr>
          <a:xfrm>
            <a:off x="9812740" y="1337991"/>
            <a:ext cx="2379260" cy="4585871"/>
          </a:xfrm>
          <a:prstGeom prst="rect">
            <a:avLst/>
          </a:prstGeom>
          <a:solidFill>
            <a:schemeClr val="tx2">
              <a:lumMod val="20000"/>
              <a:lumOff val="80000"/>
            </a:schemeClr>
          </a:solidFill>
        </p:spPr>
        <p:txBody>
          <a:bodyPr wrap="square">
            <a:spAutoFit/>
          </a:bodyPr>
          <a:lstStyle/>
          <a:p>
            <a:r>
              <a:rPr lang="en-GB" dirty="0"/>
              <a:t>Circadian rhythms are 24-hour cycles that are part of the body’s internal clock, running in the background to carry out essential functions and processes. </a:t>
            </a:r>
          </a:p>
          <a:p>
            <a:endParaRPr lang="en-GB" dirty="0"/>
          </a:p>
          <a:p>
            <a:r>
              <a:rPr lang="en-GB" dirty="0"/>
              <a:t>One of the most important and well-known circadian rhythms is the sleep-wake cycle.</a:t>
            </a:r>
          </a:p>
          <a:p>
            <a:endParaRPr lang="en-GB" dirty="0"/>
          </a:p>
          <a:p>
            <a:r>
              <a:rPr lang="en-GB" sz="1100" dirty="0"/>
              <a:t>https://www.sleepfoundation.org/circadian-rhythm</a:t>
            </a:r>
          </a:p>
        </p:txBody>
      </p:sp>
      <p:sp>
        <p:nvSpPr>
          <p:cNvPr id="7" name="TextBox 6">
            <a:extLst>
              <a:ext uri="{FF2B5EF4-FFF2-40B4-BE49-F238E27FC236}">
                <a16:creationId xmlns:a16="http://schemas.microsoft.com/office/drawing/2014/main" id="{439DA573-9422-4B0B-9AC1-4B79E54E76C0}"/>
              </a:ext>
            </a:extLst>
          </p:cNvPr>
          <p:cNvSpPr txBox="1"/>
          <p:nvPr/>
        </p:nvSpPr>
        <p:spPr>
          <a:xfrm>
            <a:off x="243147" y="6524798"/>
            <a:ext cx="9242048" cy="276999"/>
          </a:xfrm>
          <a:prstGeom prst="rect">
            <a:avLst/>
          </a:prstGeom>
          <a:noFill/>
        </p:spPr>
        <p:txBody>
          <a:bodyPr wrap="square">
            <a:spAutoFit/>
          </a:bodyPr>
          <a:lstStyle/>
          <a:p>
            <a:pPr algn="r"/>
            <a:r>
              <a:rPr lang="en-GB" sz="1200" dirty="0"/>
              <a:t>https://thewaytoabetterhealth.wordpress.com/2017/12/18/sleep-3-the-circadian-rhythm/</a:t>
            </a:r>
          </a:p>
        </p:txBody>
      </p:sp>
    </p:spTree>
    <p:extLst>
      <p:ext uri="{BB962C8B-B14F-4D97-AF65-F5344CB8AC3E}">
        <p14:creationId xmlns:p14="http://schemas.microsoft.com/office/powerpoint/2010/main" val="1814348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39626-91DB-47C6-9FDA-822754355511}"/>
              </a:ext>
            </a:extLst>
          </p:cNvPr>
          <p:cNvSpPr>
            <a:spLocks noGrp="1"/>
          </p:cNvSpPr>
          <p:nvPr>
            <p:ph type="title"/>
          </p:nvPr>
        </p:nvSpPr>
        <p:spPr>
          <a:xfrm>
            <a:off x="462149" y="138445"/>
            <a:ext cx="10348749" cy="923330"/>
          </a:xfrm>
          <a:solidFill>
            <a:schemeClr val="accent1"/>
          </a:solidFill>
        </p:spPr>
        <p:txBody>
          <a:bodyPr>
            <a:normAutofit/>
          </a:bodyPr>
          <a:lstStyle/>
          <a:p>
            <a:pPr algn="ctr"/>
            <a:r>
              <a:rPr lang="en-GB" sz="4800" dirty="0">
                <a:latin typeface="Verdana" panose="020B0604030504040204" pitchFamily="34" charset="0"/>
                <a:ea typeface="Verdana" panose="020B0604030504040204" pitchFamily="34" charset="0"/>
                <a:cs typeface="Verdana" panose="020B0604030504040204" pitchFamily="34" charset="0"/>
              </a:rPr>
              <a:t>Mindful Breathing</a:t>
            </a:r>
          </a:p>
        </p:txBody>
      </p:sp>
      <p:sp>
        <p:nvSpPr>
          <p:cNvPr id="7" name="TextBox 6">
            <a:extLst>
              <a:ext uri="{FF2B5EF4-FFF2-40B4-BE49-F238E27FC236}">
                <a16:creationId xmlns:a16="http://schemas.microsoft.com/office/drawing/2014/main" id="{A4D47A36-DA2A-4070-9199-7E64AB2CFC9E}"/>
              </a:ext>
            </a:extLst>
          </p:cNvPr>
          <p:cNvSpPr txBox="1"/>
          <p:nvPr/>
        </p:nvSpPr>
        <p:spPr>
          <a:xfrm>
            <a:off x="689880" y="2295546"/>
            <a:ext cx="9498841" cy="3016210"/>
          </a:xfrm>
          <a:prstGeom prst="rect">
            <a:avLst/>
          </a:prstGeom>
          <a:noFill/>
        </p:spPr>
        <p:txBody>
          <a:bodyPr wrap="square">
            <a:spAutoFit/>
          </a:bodyPr>
          <a:lstStyle/>
          <a:p>
            <a:pPr>
              <a:buFont typeface="Arial" panose="020B0604020202020204" pitchFamily="34" charset="0"/>
              <a:buChar char="•"/>
            </a:pPr>
            <a:r>
              <a:rPr lang="en-GB" sz="2000" dirty="0">
                <a:latin typeface="Verdana" panose="020B0604030504040204" pitchFamily="34" charset="0"/>
                <a:ea typeface="Verdana" panose="020B0604030504040204" pitchFamily="34" charset="0"/>
                <a:cs typeface="Verdana" panose="020B0604030504040204" pitchFamily="34" charset="0"/>
              </a:rPr>
              <a:t>Reduce stress levels in your body</a:t>
            </a:r>
          </a:p>
          <a:p>
            <a:pPr>
              <a:buFont typeface="Arial" panose="020B0604020202020204" pitchFamily="34" charset="0"/>
              <a:buChar char="•"/>
            </a:pPr>
            <a:r>
              <a:rPr lang="en-GB" sz="2000" dirty="0">
                <a:latin typeface="Verdana" panose="020B0604030504040204" pitchFamily="34" charset="0"/>
                <a:ea typeface="Verdana" panose="020B0604030504040204" pitchFamily="34" charset="0"/>
                <a:cs typeface="Verdana" panose="020B0604030504040204" pitchFamily="34" charset="0"/>
              </a:rPr>
              <a:t>Lower your heart rate</a:t>
            </a:r>
          </a:p>
          <a:p>
            <a:pPr>
              <a:buFont typeface="Arial" panose="020B0604020202020204" pitchFamily="34" charset="0"/>
              <a:buChar char="•"/>
            </a:pPr>
            <a:r>
              <a:rPr lang="en-GB" sz="2000" dirty="0">
                <a:latin typeface="Verdana" panose="020B0604030504040204" pitchFamily="34" charset="0"/>
                <a:ea typeface="Verdana" panose="020B0604030504040204" pitchFamily="34" charset="0"/>
                <a:cs typeface="Verdana" panose="020B0604030504040204" pitchFamily="34" charset="0"/>
              </a:rPr>
              <a:t>Lower your blood pressure</a:t>
            </a:r>
          </a:p>
          <a:p>
            <a:pPr>
              <a:buFont typeface="Arial" panose="020B0604020202020204" pitchFamily="34" charset="0"/>
              <a:buChar char="•"/>
            </a:pPr>
            <a:r>
              <a:rPr lang="en-GB" sz="2000" dirty="0">
                <a:latin typeface="Verdana" panose="020B0604030504040204" pitchFamily="34" charset="0"/>
                <a:ea typeface="Verdana" panose="020B0604030504040204" pitchFamily="34" charset="0"/>
                <a:cs typeface="Verdana" panose="020B0604030504040204" pitchFamily="34" charset="0"/>
              </a:rPr>
              <a:t>Improve diabetic symptoms</a:t>
            </a:r>
          </a:p>
          <a:p>
            <a:pPr>
              <a:buFont typeface="Arial" panose="020B0604020202020204" pitchFamily="34" charset="0"/>
              <a:buChar char="•"/>
            </a:pPr>
            <a:r>
              <a:rPr lang="en-GB" sz="2000" dirty="0">
                <a:latin typeface="Verdana" panose="020B0604030504040204" pitchFamily="34" charset="0"/>
                <a:ea typeface="Verdana" panose="020B0604030504040204" pitchFamily="34" charset="0"/>
                <a:cs typeface="Verdana" panose="020B0604030504040204" pitchFamily="34" charset="0"/>
              </a:rPr>
              <a:t>Reduce depression</a:t>
            </a:r>
          </a:p>
          <a:p>
            <a:pPr>
              <a:buFont typeface="Arial" panose="020B0604020202020204" pitchFamily="34" charset="0"/>
              <a:buChar char="•"/>
            </a:pPr>
            <a:r>
              <a:rPr lang="en-GB" sz="2000" dirty="0">
                <a:latin typeface="Verdana" panose="020B0604030504040204" pitchFamily="34" charset="0"/>
                <a:ea typeface="Verdana" panose="020B0604030504040204" pitchFamily="34" charset="0"/>
                <a:cs typeface="Verdana" panose="020B0604030504040204" pitchFamily="34" charset="0"/>
              </a:rPr>
              <a:t>Better manage chronic pain</a:t>
            </a:r>
          </a:p>
          <a:p>
            <a:pPr>
              <a:buFont typeface="Arial" panose="020B0604020202020204" pitchFamily="34" charset="0"/>
              <a:buChar char="•"/>
            </a:pPr>
            <a:r>
              <a:rPr lang="en-GB" sz="2000" dirty="0">
                <a:latin typeface="Verdana" panose="020B0604030504040204" pitchFamily="34" charset="0"/>
                <a:ea typeface="Verdana" panose="020B0604030504040204" pitchFamily="34" charset="0"/>
                <a:cs typeface="Verdana" panose="020B0604030504040204" pitchFamily="34" charset="0"/>
              </a:rPr>
              <a:t>Better regulate your body’s </a:t>
            </a:r>
          </a:p>
          <a:p>
            <a:r>
              <a:rPr lang="en-GB" sz="2000" dirty="0">
                <a:latin typeface="Verdana" panose="020B0604030504040204" pitchFamily="34" charset="0"/>
                <a:ea typeface="Verdana" panose="020B0604030504040204" pitchFamily="34" charset="0"/>
                <a:cs typeface="Verdana" panose="020B0604030504040204" pitchFamily="34" charset="0"/>
              </a:rPr>
              <a:t>reaction to stress and fatigue</a:t>
            </a:r>
          </a:p>
          <a:p>
            <a:endParaRPr lang="en-GB" sz="2000" dirty="0">
              <a:latin typeface="Verdana" panose="020B0604030504040204" pitchFamily="34" charset="0"/>
              <a:ea typeface="Verdana" panose="020B0604030504040204" pitchFamily="34" charset="0"/>
              <a:cs typeface="Verdana" panose="020B0604030504040204" pitchFamily="34" charset="0"/>
            </a:endParaRPr>
          </a:p>
          <a:p>
            <a:r>
              <a:rPr lang="en-GB" sz="1100" dirty="0">
                <a:latin typeface="Verdana" panose="020B0604030504040204" pitchFamily="34" charset="0"/>
                <a:ea typeface="Verdana" panose="020B0604030504040204" pitchFamily="34" charset="0"/>
                <a:cs typeface="Verdana" panose="020B0604030504040204" pitchFamily="34" charset="0"/>
              </a:rPr>
              <a:t>https://homecareassistance.com/e-books/ultimate-guide-self-care/mindful-breathing-can-achieve-tremendous-health-benefits</a:t>
            </a:r>
          </a:p>
        </p:txBody>
      </p:sp>
      <p:sp>
        <p:nvSpPr>
          <p:cNvPr id="8" name="TextBox 7">
            <a:extLst>
              <a:ext uri="{FF2B5EF4-FFF2-40B4-BE49-F238E27FC236}">
                <a16:creationId xmlns:a16="http://schemas.microsoft.com/office/drawing/2014/main" id="{ED7DBB52-8CC2-4B0A-9420-56E9B098D944}"/>
              </a:ext>
            </a:extLst>
          </p:cNvPr>
          <p:cNvSpPr txBox="1"/>
          <p:nvPr/>
        </p:nvSpPr>
        <p:spPr>
          <a:xfrm>
            <a:off x="6965731" y="1674766"/>
            <a:ext cx="4921468" cy="3046988"/>
          </a:xfrm>
          <a:prstGeom prst="rect">
            <a:avLst/>
          </a:prstGeom>
          <a:solidFill>
            <a:schemeClr val="accent1">
              <a:lumMod val="40000"/>
              <a:lumOff val="60000"/>
            </a:schemeClr>
          </a:solidFill>
        </p:spPr>
        <p:txBody>
          <a:bodyPr wrap="square" rtlCol="0">
            <a:spAutoFit/>
          </a:bodyPr>
          <a:lstStyle/>
          <a:p>
            <a:pPr algn="ctr"/>
            <a:r>
              <a:rPr lang="en-GB" sz="2400" dirty="0">
                <a:latin typeface="Verdana" panose="020B0604030504040204" pitchFamily="34" charset="0"/>
                <a:ea typeface="Verdana" panose="020B0604030504040204" pitchFamily="34" charset="0"/>
                <a:cs typeface="Verdana" panose="020B0604030504040204" pitchFamily="34" charset="0"/>
              </a:rPr>
              <a:t>“In order to fall asleep, mindful breathing can be very helpful; all it means is that, as you’re laying down</a:t>
            </a:r>
          </a:p>
          <a:p>
            <a:pPr algn="ctr"/>
            <a:r>
              <a:rPr lang="en-GB" sz="2400" dirty="0">
                <a:latin typeface="Verdana" panose="020B0604030504040204" pitchFamily="34" charset="0"/>
                <a:ea typeface="Verdana" panose="020B0604030504040204" pitchFamily="34" charset="0"/>
                <a:cs typeface="Verdana" panose="020B0604030504040204" pitchFamily="34" charset="0"/>
              </a:rPr>
              <a:t>to go to sleep, you observe the breath.” </a:t>
            </a:r>
          </a:p>
          <a:p>
            <a:pPr algn="ctr"/>
            <a:endParaRPr lang="en-GB" sz="2400" dirty="0">
              <a:latin typeface="Verdana" panose="020B0604030504040204" pitchFamily="34" charset="0"/>
              <a:ea typeface="Verdana" panose="020B0604030504040204" pitchFamily="34" charset="0"/>
              <a:cs typeface="Verdana" panose="020B0604030504040204" pitchFamily="34" charset="0"/>
            </a:endParaRPr>
          </a:p>
          <a:p>
            <a:pPr algn="ctr"/>
            <a:r>
              <a:rPr lang="en-GB" sz="2400" dirty="0">
                <a:latin typeface="Verdana" panose="020B0604030504040204" pitchFamily="34" charset="0"/>
                <a:ea typeface="Verdana" panose="020B0604030504040204" pitchFamily="34" charset="0"/>
                <a:cs typeface="Verdana" panose="020B0604030504040204" pitchFamily="34" charset="0"/>
              </a:rPr>
              <a:t>Deepak Chopra</a:t>
            </a:r>
          </a:p>
        </p:txBody>
      </p:sp>
      <p:sp>
        <p:nvSpPr>
          <p:cNvPr id="13" name="TextBox 12">
            <a:extLst>
              <a:ext uri="{FF2B5EF4-FFF2-40B4-BE49-F238E27FC236}">
                <a16:creationId xmlns:a16="http://schemas.microsoft.com/office/drawing/2014/main" id="{0AA751D0-C071-400F-AB9C-D942FCD28AD6}"/>
              </a:ext>
            </a:extLst>
          </p:cNvPr>
          <p:cNvSpPr txBox="1"/>
          <p:nvPr/>
        </p:nvSpPr>
        <p:spPr>
          <a:xfrm>
            <a:off x="91964" y="5515504"/>
            <a:ext cx="11795235" cy="1334276"/>
          </a:xfrm>
          <a:prstGeom prst="rect">
            <a:avLst/>
          </a:prstGeom>
          <a:noFill/>
        </p:spPr>
        <p:txBody>
          <a:bodyPr wrap="square">
            <a:spAutoFit/>
          </a:bodyPr>
          <a:lstStyle/>
          <a:p>
            <a:pPr marL="458470" indent="-6350">
              <a:lnSpc>
                <a:spcPct val="103000"/>
              </a:lnSpc>
              <a:spcAft>
                <a:spcPts val="20"/>
              </a:spcAft>
            </a:pPr>
            <a:r>
              <a:rPr lang="en-GB" sz="2000" i="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Whatever breathing technique you use; </a:t>
            </a:r>
            <a:r>
              <a:rPr lang="en-GB" sz="2000" b="1" i="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The key is a long slow exhale. </a:t>
            </a:r>
          </a:p>
          <a:p>
            <a:pPr marL="458470" indent="-6350">
              <a:lnSpc>
                <a:spcPct val="103000"/>
              </a:lnSpc>
              <a:spcAft>
                <a:spcPts val="20"/>
              </a:spcAft>
            </a:pPr>
            <a:r>
              <a:rPr lang="en-GB" sz="2000" i="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Slow, rhythmic, diaphragmatic breathing. Breathing from your diaphragm, rather than shallowly from the top of the lungs stimulates and tones the Vagus nerve and improves decision making. </a:t>
            </a:r>
          </a:p>
        </p:txBody>
      </p:sp>
      <p:sp>
        <p:nvSpPr>
          <p:cNvPr id="14" name="TextBox 13">
            <a:extLst>
              <a:ext uri="{FF2B5EF4-FFF2-40B4-BE49-F238E27FC236}">
                <a16:creationId xmlns:a16="http://schemas.microsoft.com/office/drawing/2014/main" id="{D9E142B0-F7EF-4D08-BFAC-1BEC4EA0BCDF}"/>
              </a:ext>
            </a:extLst>
          </p:cNvPr>
          <p:cNvSpPr txBox="1"/>
          <p:nvPr/>
        </p:nvSpPr>
        <p:spPr>
          <a:xfrm>
            <a:off x="198382" y="1097906"/>
            <a:ext cx="6826469" cy="923330"/>
          </a:xfrm>
          <a:prstGeom prst="rect">
            <a:avLst/>
          </a:prstGeom>
          <a:noFill/>
        </p:spPr>
        <p:txBody>
          <a:bodyPr wrap="square">
            <a:spAutoFit/>
          </a:bodyPr>
          <a:lstStyle/>
          <a:p>
            <a:r>
              <a:rPr lang="en-GB" sz="1800" dirty="0">
                <a:latin typeface="Verdana" panose="020B0604030504040204" pitchFamily="34" charset="0"/>
                <a:ea typeface="Verdana" panose="020B0604030504040204" pitchFamily="34" charset="0"/>
                <a:cs typeface="Verdana" panose="020B0604030504040204" pitchFamily="34" charset="0"/>
              </a:rPr>
              <a:t>The benefits of bringing attention to your breathing are measurable. By learning a few simple breathing techniques, you can:</a:t>
            </a:r>
          </a:p>
        </p:txBody>
      </p:sp>
    </p:spTree>
    <p:extLst>
      <p:ext uri="{BB962C8B-B14F-4D97-AF65-F5344CB8AC3E}">
        <p14:creationId xmlns:p14="http://schemas.microsoft.com/office/powerpoint/2010/main" val="413275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309C-8307-483F-A282-FD37CD5DA7CE}"/>
              </a:ext>
            </a:extLst>
          </p:cNvPr>
          <p:cNvSpPr>
            <a:spLocks noGrp="1"/>
          </p:cNvSpPr>
          <p:nvPr>
            <p:ph type="title"/>
          </p:nvPr>
        </p:nvSpPr>
        <p:spPr>
          <a:xfrm>
            <a:off x="255181" y="365126"/>
            <a:ext cx="7889359" cy="1149720"/>
          </a:xfrm>
          <a:solidFill>
            <a:schemeClr val="accent1"/>
          </a:solidFill>
        </p:spPr>
        <p:txBody>
          <a:bodyPr/>
          <a:lstStyle/>
          <a:p>
            <a:r>
              <a:rPr lang="en-GB" dirty="0"/>
              <a:t>Dr Libby Weaver (PhD) </a:t>
            </a:r>
          </a:p>
        </p:txBody>
      </p:sp>
      <p:sp>
        <p:nvSpPr>
          <p:cNvPr id="6" name="TextBox 5">
            <a:extLst>
              <a:ext uri="{FF2B5EF4-FFF2-40B4-BE49-F238E27FC236}">
                <a16:creationId xmlns:a16="http://schemas.microsoft.com/office/drawing/2014/main" id="{106C009E-3E33-46EB-A50D-F58D7FFC9DC1}"/>
              </a:ext>
            </a:extLst>
          </p:cNvPr>
          <p:cNvSpPr txBox="1"/>
          <p:nvPr/>
        </p:nvSpPr>
        <p:spPr>
          <a:xfrm>
            <a:off x="8377597" y="222183"/>
            <a:ext cx="3814403" cy="5262979"/>
          </a:xfrm>
          <a:prstGeom prst="rect">
            <a:avLst/>
          </a:prstGeom>
          <a:noFill/>
        </p:spPr>
        <p:txBody>
          <a:bodyPr wrap="square">
            <a:spAutoFit/>
          </a:bodyPr>
          <a:lstStyle/>
          <a:p>
            <a:pPr algn="ctr"/>
            <a:r>
              <a:rPr lang="en-GB" sz="2800" b="1" dirty="0">
                <a:latin typeface="Verdana" panose="020B0604030504040204" pitchFamily="34" charset="0"/>
                <a:ea typeface="Verdana" panose="020B0604030504040204" pitchFamily="34" charset="0"/>
                <a:cs typeface="Verdana" panose="020B0604030504040204" pitchFamily="34" charset="0"/>
              </a:rPr>
              <a:t>Dr Libby Weaver</a:t>
            </a:r>
          </a:p>
          <a:p>
            <a:pPr algn="ctr"/>
            <a:endParaRPr lang="en-GB" sz="2800" b="1" dirty="0">
              <a:latin typeface="Verdana" panose="020B0604030504040204" pitchFamily="34" charset="0"/>
              <a:ea typeface="Verdana" panose="020B0604030504040204" pitchFamily="34" charset="0"/>
              <a:cs typeface="Verdana" panose="020B0604030504040204" pitchFamily="34" charset="0"/>
            </a:endParaRPr>
          </a:p>
          <a:p>
            <a:pPr algn="ctr"/>
            <a:r>
              <a:rPr lang="en-GB" sz="2800" b="1" dirty="0">
                <a:latin typeface="Verdana" panose="020B0604030504040204" pitchFamily="34" charset="0"/>
                <a:ea typeface="Verdana" panose="020B0604030504040204" pitchFamily="34" charset="0"/>
                <a:cs typeface="Verdana" panose="020B0604030504040204" pitchFamily="34" charset="0"/>
              </a:rPr>
              <a:t>“My mission is to educate and inspire, enhancing people’s health and happiness, igniting a ripple effect that transforms the world.”</a:t>
            </a:r>
          </a:p>
        </p:txBody>
      </p:sp>
      <p:sp>
        <p:nvSpPr>
          <p:cNvPr id="8" name="TextBox 7">
            <a:extLst>
              <a:ext uri="{FF2B5EF4-FFF2-40B4-BE49-F238E27FC236}">
                <a16:creationId xmlns:a16="http://schemas.microsoft.com/office/drawing/2014/main" id="{F5BCB913-3063-47E9-87CC-6251C8EFA1F1}"/>
              </a:ext>
            </a:extLst>
          </p:cNvPr>
          <p:cNvSpPr txBox="1"/>
          <p:nvPr/>
        </p:nvSpPr>
        <p:spPr>
          <a:xfrm>
            <a:off x="484093" y="1514845"/>
            <a:ext cx="4586193" cy="2677656"/>
          </a:xfrm>
          <a:prstGeom prst="rect">
            <a:avLst/>
          </a:prstGeom>
          <a:noFill/>
        </p:spPr>
        <p:txBody>
          <a:bodyPr wrap="square">
            <a:spAutoFit/>
          </a:bodyPr>
          <a:lstStyle/>
          <a:p>
            <a:pPr algn="ctr"/>
            <a:r>
              <a:rPr lang="en-GB" sz="2400" dirty="0">
                <a:latin typeface="Verdana" panose="020B0604030504040204" pitchFamily="34" charset="0"/>
                <a:ea typeface="Verdana" panose="020B0604030504040204" pitchFamily="34" charset="0"/>
                <a:cs typeface="Verdana" panose="020B0604030504040204" pitchFamily="34" charset="0"/>
              </a:rPr>
              <a:t>An Australian Nutritional biochemist, a thirteen-times bestselling author, inspirational speaker and founder of the food-based supplement range, Bio Blends.</a:t>
            </a:r>
          </a:p>
        </p:txBody>
      </p:sp>
      <p:pic>
        <p:nvPicPr>
          <p:cNvPr id="10" name="Picture 9" descr="Logo, company name&#10;&#10;Description automatically generated">
            <a:extLst>
              <a:ext uri="{FF2B5EF4-FFF2-40B4-BE49-F238E27FC236}">
                <a16:creationId xmlns:a16="http://schemas.microsoft.com/office/drawing/2014/main" id="{6DC2F1A5-2CAB-49FA-A51C-AFBC65E45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1997" y="1609897"/>
            <a:ext cx="2895600" cy="4305340"/>
          </a:xfrm>
          <a:prstGeom prst="rect">
            <a:avLst/>
          </a:prstGeom>
        </p:spPr>
      </p:pic>
      <p:sp>
        <p:nvSpPr>
          <p:cNvPr id="9" name="TextBox 8">
            <a:extLst>
              <a:ext uri="{FF2B5EF4-FFF2-40B4-BE49-F238E27FC236}">
                <a16:creationId xmlns:a16="http://schemas.microsoft.com/office/drawing/2014/main" id="{DC25C3C0-ECE3-4FF2-9921-50958D9D53C6}"/>
              </a:ext>
            </a:extLst>
          </p:cNvPr>
          <p:cNvSpPr txBox="1"/>
          <p:nvPr/>
        </p:nvSpPr>
        <p:spPr>
          <a:xfrm>
            <a:off x="484093" y="5915237"/>
            <a:ext cx="11974200" cy="830997"/>
          </a:xfrm>
          <a:prstGeom prst="rect">
            <a:avLst/>
          </a:prstGeom>
          <a:noFill/>
        </p:spPr>
        <p:txBody>
          <a:bodyPr wrap="square">
            <a:spAutoFit/>
          </a:bodyPr>
          <a:lstStyle/>
          <a:p>
            <a:r>
              <a:rPr lang="en-GB" sz="2400" b="1" dirty="0">
                <a:latin typeface="Verdana" panose="020B0604030504040204" pitchFamily="34" charset="0"/>
                <a:ea typeface="Verdana" panose="020B0604030504040204" pitchFamily="34" charset="0"/>
                <a:cs typeface="Verdana" panose="020B0604030504040204" pitchFamily="34" charset="0"/>
              </a:rPr>
              <a:t>The pace of modern life versus our cavewoman biochemistry</a:t>
            </a:r>
          </a:p>
          <a:p>
            <a:r>
              <a:rPr lang="en-GB" sz="2400" b="1" dirty="0">
                <a:latin typeface="Verdana" panose="020B0604030504040204" pitchFamily="34" charset="0"/>
                <a:ea typeface="Verdana" panose="020B0604030504040204" pitchFamily="34" charset="0"/>
                <a:cs typeface="Verdana" panose="020B0604030504040204" pitchFamily="34" charset="0"/>
              </a:rPr>
              <a:t>Dr Libby Weaver </a:t>
            </a:r>
            <a:r>
              <a:rPr lang="en-GB" dirty="0">
                <a:hlinkClick r:id="rId3"/>
              </a:rPr>
              <a:t>https://www.youtube.com/watch?v=tJ0SME6Z9rw</a:t>
            </a:r>
            <a:endParaRPr lang="en-GB" dirty="0"/>
          </a:p>
        </p:txBody>
      </p:sp>
      <p:pic>
        <p:nvPicPr>
          <p:cNvPr id="11" name="Picture 2" descr="Image result for video">
            <a:extLst>
              <a:ext uri="{FF2B5EF4-FFF2-40B4-BE49-F238E27FC236}">
                <a16:creationId xmlns:a16="http://schemas.microsoft.com/office/drawing/2014/main" id="{00A26AEB-7747-40EE-992F-8A1E6A549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18" y="4475315"/>
            <a:ext cx="2621175" cy="1439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396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BDE3-266F-44C7-9713-36CE75607D3A}"/>
              </a:ext>
            </a:extLst>
          </p:cNvPr>
          <p:cNvSpPr>
            <a:spLocks noGrp="1"/>
          </p:cNvSpPr>
          <p:nvPr>
            <p:ph type="title"/>
          </p:nvPr>
        </p:nvSpPr>
        <p:spPr>
          <a:xfrm>
            <a:off x="536028" y="457200"/>
            <a:ext cx="5559972" cy="105354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GB" sz="4800" b="1" dirty="0"/>
              <a:t>Breakout Rooms</a:t>
            </a:r>
          </a:p>
        </p:txBody>
      </p:sp>
      <p:pic>
        <p:nvPicPr>
          <p:cNvPr id="7" name="Picture Placeholder 6" descr="Icon&#10;&#10;Description automatically generated">
            <a:extLst>
              <a:ext uri="{FF2B5EF4-FFF2-40B4-BE49-F238E27FC236}">
                <a16:creationId xmlns:a16="http://schemas.microsoft.com/office/drawing/2014/main" id="{F15BF327-C05F-4BCE-889F-18BCA1B5170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8856" b="8856"/>
          <a:stretch>
            <a:fillRect/>
          </a:stretch>
        </p:blipFill>
        <p:spPr>
          <a:xfrm>
            <a:off x="7419977" y="435753"/>
            <a:ext cx="2188257" cy="1727868"/>
          </a:xfrm>
        </p:spPr>
      </p:pic>
      <p:graphicFrame>
        <p:nvGraphicFramePr>
          <p:cNvPr id="6" name="Table 5">
            <a:extLst>
              <a:ext uri="{FF2B5EF4-FFF2-40B4-BE49-F238E27FC236}">
                <a16:creationId xmlns:a16="http://schemas.microsoft.com/office/drawing/2014/main" id="{F714FBEE-A900-4636-B3AB-AACADEC22C18}"/>
              </a:ext>
            </a:extLst>
          </p:cNvPr>
          <p:cNvGraphicFramePr/>
          <p:nvPr>
            <p:extLst>
              <p:ext uri="{D42A27DB-BD31-4B8C-83A1-F6EECF244321}">
                <p14:modId xmlns:p14="http://schemas.microsoft.com/office/powerpoint/2010/main" val="1631976793"/>
              </p:ext>
            </p:extLst>
          </p:nvPr>
        </p:nvGraphicFramePr>
        <p:xfrm>
          <a:off x="5841609" y="2429351"/>
          <a:ext cx="5740791" cy="3992896"/>
        </p:xfrm>
        <a:graphic>
          <a:graphicData uri="http://schemas.openxmlformats.org/drawingml/2006/table">
            <a:tbl>
              <a:tblPr>
                <a:tableStyleId>{5C22544A-7EE6-4342-B048-85BDC9FD1C3A}</a:tableStyleId>
              </a:tblPr>
              <a:tblGrid>
                <a:gridCol w="5740791">
                  <a:extLst>
                    <a:ext uri="{9D8B030D-6E8A-4147-A177-3AD203B41FA5}">
                      <a16:colId xmlns:a16="http://schemas.microsoft.com/office/drawing/2014/main" val="3648800116"/>
                    </a:ext>
                  </a:extLst>
                </a:gridCol>
              </a:tblGrid>
              <a:tr h="3992896">
                <a:tc>
                  <a:txBody>
                    <a:bodyPr/>
                    <a:lstStyle/>
                    <a:p>
                      <a:pPr marL="0" marR="0" lvl="0" indent="0" algn="ctr" defTabSz="914400" rtl="0" eaLnBrk="1" fontAlgn="t" latinLnBrk="0" hangingPunct="1">
                        <a:lnSpc>
                          <a:spcPct val="115000"/>
                        </a:lnSpc>
                        <a:spcBef>
                          <a:spcPts val="0"/>
                        </a:spcBef>
                        <a:spcAft>
                          <a:spcPts val="1000"/>
                        </a:spcAft>
                        <a:buClrTx/>
                        <a:buSzTx/>
                        <a:buFontTx/>
                        <a:buNone/>
                        <a:tabLst/>
                        <a:defRPr/>
                      </a:pPr>
                      <a:r>
                        <a:rPr lang="en-GB" sz="2400" u="none" strike="noStrike" dirty="0">
                          <a:effectLst/>
                          <a:latin typeface="Verdana" panose="020B0604030504040204" pitchFamily="34" charset="0"/>
                          <a:ea typeface="Verdana" panose="020B0604030504040204" pitchFamily="34" charset="0"/>
                          <a:cs typeface="Verdana" panose="020B0604030504040204" pitchFamily="34" charset="0"/>
                        </a:rPr>
                        <a:t>When you come back please put in the chat 3 common themes/feelings that your group had come across after viewing this clip.</a:t>
                      </a:r>
                      <a:endParaRPr lang="en-GB" sz="3200" b="1" u="none" strike="noStrike" kern="1800" dirty="0">
                        <a:effectLst/>
                        <a:latin typeface="Verdana" panose="020B0604030504040204" pitchFamily="34" charset="0"/>
                        <a:ea typeface="Verdana" panose="020B0604030504040204" pitchFamily="34" charset="0"/>
                        <a:cs typeface="Verdana" panose="020B0604030504040204" pitchFamily="34" charset="0"/>
                      </a:endParaRPr>
                    </a:p>
                  </a:txBody>
                  <a:tcPr marL="114300" marR="114300" marT="9525" marB="0"/>
                </a:tc>
                <a:extLst>
                  <a:ext uri="{0D108BD9-81ED-4DB2-BD59-A6C34878D82A}">
                    <a16:rowId xmlns:a16="http://schemas.microsoft.com/office/drawing/2014/main" val="4220652511"/>
                  </a:ext>
                </a:extLst>
              </a:tr>
            </a:tbl>
          </a:graphicData>
        </a:graphic>
      </p:graphicFrame>
      <p:sp>
        <p:nvSpPr>
          <p:cNvPr id="3" name="Rectangle 1">
            <a:extLst>
              <a:ext uri="{FF2B5EF4-FFF2-40B4-BE49-F238E27FC236}">
                <a16:creationId xmlns:a16="http://schemas.microsoft.com/office/drawing/2014/main" id="{F1AEB9E7-B27C-4F2D-BC88-8625122ED9B3}"/>
              </a:ext>
            </a:extLst>
          </p:cNvPr>
          <p:cNvSpPr>
            <a:spLocks noGrp="1" noChangeArrowheads="1"/>
          </p:cNvSpPr>
          <p:nvPr>
            <p:ph type="body" sz="half" idx="2"/>
          </p:nvPr>
        </p:nvSpPr>
        <p:spPr bwMode="auto">
          <a:xfrm>
            <a:off x="6511803" y="5498917"/>
            <a:ext cx="40046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800" b="1" i="1" dirty="0">
                <a:latin typeface="Verdana" panose="020B0604030504040204" pitchFamily="34" charset="0"/>
                <a:ea typeface="Verdana" panose="020B0604030504040204" pitchFamily="34" charset="0"/>
                <a:cs typeface="Verdana" panose="020B0604030504040204" pitchFamily="34" charset="0"/>
              </a:rPr>
              <a:t>Please add</a:t>
            </a:r>
            <a:r>
              <a:rPr kumimoji="0" lang="en-GB" altLang="en-US" sz="1800" b="1" i="1"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the number of your room (Room 1) when giving feedback in the chat </a:t>
            </a:r>
            <a:endParaRPr kumimoji="0" lang="en-GB" altLang="en-US" sz="1800" b="0" i="1"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8" name="Table 7">
            <a:extLst>
              <a:ext uri="{FF2B5EF4-FFF2-40B4-BE49-F238E27FC236}">
                <a16:creationId xmlns:a16="http://schemas.microsoft.com/office/drawing/2014/main" id="{7D7FD507-8AD3-4FD7-B52C-29336E9DFD3F}"/>
              </a:ext>
            </a:extLst>
          </p:cNvPr>
          <p:cNvGraphicFramePr/>
          <p:nvPr>
            <p:extLst>
              <p:ext uri="{D42A27DB-BD31-4B8C-83A1-F6EECF244321}">
                <p14:modId xmlns:p14="http://schemas.microsoft.com/office/powerpoint/2010/main" val="2736084182"/>
              </p:ext>
            </p:extLst>
          </p:nvPr>
        </p:nvGraphicFramePr>
        <p:xfrm>
          <a:off x="737393" y="1610598"/>
          <a:ext cx="4440583" cy="5271389"/>
        </p:xfrm>
        <a:graphic>
          <a:graphicData uri="http://schemas.openxmlformats.org/drawingml/2006/table">
            <a:tbl>
              <a:tblPr>
                <a:tableStyleId>{5C22544A-7EE6-4342-B048-85BDC9FD1C3A}</a:tableStyleId>
              </a:tblPr>
              <a:tblGrid>
                <a:gridCol w="4440583">
                  <a:extLst>
                    <a:ext uri="{9D8B030D-6E8A-4147-A177-3AD203B41FA5}">
                      <a16:colId xmlns:a16="http://schemas.microsoft.com/office/drawing/2014/main" val="2724591648"/>
                    </a:ext>
                  </a:extLst>
                </a:gridCol>
              </a:tblGrid>
              <a:tr h="4979388">
                <a:tc>
                  <a:txBody>
                    <a:bodyPr/>
                    <a:lstStyle/>
                    <a:p>
                      <a:pPr marL="0" marR="0" lvl="0" indent="0" algn="ctr" defTabSz="914400" rtl="0" eaLnBrk="1" fontAlgn="t" latinLnBrk="0" hangingPunct="1">
                        <a:lnSpc>
                          <a:spcPct val="115000"/>
                        </a:lnSpc>
                        <a:spcBef>
                          <a:spcPts val="0"/>
                        </a:spcBef>
                        <a:spcAft>
                          <a:spcPts val="1000"/>
                        </a:spcAft>
                        <a:buClrTx/>
                        <a:buSzTx/>
                        <a:buFontTx/>
                        <a:buNone/>
                        <a:tabLst/>
                        <a:defRPr/>
                      </a:pPr>
                      <a:endParaRPr lang="en-GB" sz="3200" b="1" dirty="0"/>
                    </a:p>
                    <a:p>
                      <a:pPr marL="0" marR="0" lvl="0" indent="0" algn="ctr" defTabSz="914400" rtl="0" eaLnBrk="1" fontAlgn="t" latinLnBrk="0" hangingPunct="1">
                        <a:lnSpc>
                          <a:spcPct val="115000"/>
                        </a:lnSpc>
                        <a:spcBef>
                          <a:spcPts val="0"/>
                        </a:spcBef>
                        <a:spcAft>
                          <a:spcPts val="1000"/>
                        </a:spcAft>
                        <a:buClrTx/>
                        <a:buSzTx/>
                        <a:buFontTx/>
                        <a:buNone/>
                        <a:tabLst/>
                        <a:defRPr/>
                      </a:pPr>
                      <a:r>
                        <a:rPr lang="en-GB" sz="4000" b="1" dirty="0">
                          <a:latin typeface="Verdana" panose="020B0604030504040204" pitchFamily="34" charset="0"/>
                          <a:ea typeface="Verdana" panose="020B0604030504040204" pitchFamily="34" charset="0"/>
                          <a:cs typeface="Verdana" panose="020B0604030504040204" pitchFamily="34" charset="0"/>
                        </a:rPr>
                        <a:t>Discussion</a:t>
                      </a:r>
                      <a:endParaRPr lang="en-GB" sz="3200" b="0" u="none" strike="noStrike" kern="1800" dirty="0">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t" latinLnBrk="0" hangingPunct="1">
                        <a:lnSpc>
                          <a:spcPct val="115000"/>
                        </a:lnSpc>
                        <a:spcBef>
                          <a:spcPts val="0"/>
                        </a:spcBef>
                        <a:spcAft>
                          <a:spcPts val="1000"/>
                        </a:spcAft>
                        <a:buClrTx/>
                        <a:buSzTx/>
                        <a:buFontTx/>
                        <a:buNone/>
                        <a:tabLst/>
                        <a:defRPr/>
                      </a:pPr>
                      <a:r>
                        <a:rPr lang="en-GB" sz="3200" b="0" u="none" strike="noStrike" kern="1800" dirty="0">
                          <a:effectLst/>
                          <a:latin typeface="Verdana" panose="020B0604030504040204" pitchFamily="34" charset="0"/>
                          <a:ea typeface="Verdana" panose="020B0604030504040204" pitchFamily="34" charset="0"/>
                          <a:cs typeface="Verdana" panose="020B0604030504040204" pitchFamily="34" charset="0"/>
                        </a:rPr>
                        <a:t>15 mins</a:t>
                      </a:r>
                      <a:endParaRPr lang="en-GB" sz="3200" b="1" dirty="0"/>
                    </a:p>
                    <a:p>
                      <a:pPr marL="0" marR="0" lvl="0" indent="0" algn="ctr" defTabSz="914400" rtl="0" eaLnBrk="1" fontAlgn="t" latinLnBrk="0" hangingPunct="1">
                        <a:lnSpc>
                          <a:spcPct val="115000"/>
                        </a:lnSpc>
                        <a:spcBef>
                          <a:spcPts val="0"/>
                        </a:spcBef>
                        <a:spcAft>
                          <a:spcPts val="1000"/>
                        </a:spcAft>
                        <a:buClrTx/>
                        <a:buSzTx/>
                        <a:buFontTx/>
                        <a:buNone/>
                        <a:tabLst/>
                        <a:defRPr/>
                      </a:pPr>
                      <a:r>
                        <a:rPr lang="en-GB" sz="3200" b="1" dirty="0"/>
                        <a:t>The pace of modern life versus our cavewoman biochemistry</a:t>
                      </a:r>
                    </a:p>
                    <a:p>
                      <a:pPr algn="ctr" fontAlgn="t">
                        <a:lnSpc>
                          <a:spcPct val="115000"/>
                        </a:lnSpc>
                        <a:spcBef>
                          <a:spcPts val="0"/>
                        </a:spcBef>
                        <a:spcAft>
                          <a:spcPts val="1000"/>
                        </a:spcAft>
                      </a:pPr>
                      <a:r>
                        <a:rPr lang="en-GB" sz="3200" b="0" i="0" u="none" strike="noStrike" dirty="0">
                          <a:effectLst/>
                          <a:latin typeface="Verdana" panose="020B0604030504040204" pitchFamily="34" charset="0"/>
                          <a:ea typeface="Verdana" panose="020B0604030504040204" pitchFamily="34" charset="0"/>
                          <a:cs typeface="Verdana" panose="020B0604030504040204" pitchFamily="34" charset="0"/>
                        </a:rPr>
                        <a:t>Libby Weaver</a:t>
                      </a:r>
                    </a:p>
                    <a:p>
                      <a:pPr algn="ctr" fontAlgn="t">
                        <a:lnSpc>
                          <a:spcPct val="115000"/>
                        </a:lnSpc>
                        <a:spcBef>
                          <a:spcPts val="0"/>
                        </a:spcBef>
                        <a:spcAft>
                          <a:spcPts val="1000"/>
                        </a:spcAft>
                      </a:pPr>
                      <a:endParaRPr lang="en-GB" sz="32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114300" marR="114300" marT="9525" marB="0"/>
                </a:tc>
                <a:extLst>
                  <a:ext uri="{0D108BD9-81ED-4DB2-BD59-A6C34878D82A}">
                    <a16:rowId xmlns:a16="http://schemas.microsoft.com/office/drawing/2014/main" val="1385137817"/>
                  </a:ext>
                </a:extLst>
              </a:tr>
            </a:tbl>
          </a:graphicData>
        </a:graphic>
      </p:graphicFrame>
    </p:spTree>
    <p:extLst>
      <p:ext uri="{BB962C8B-B14F-4D97-AF65-F5344CB8AC3E}">
        <p14:creationId xmlns:p14="http://schemas.microsoft.com/office/powerpoint/2010/main" val="534744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F720-0BEC-41C4-A9C1-C37D9A30C768}"/>
              </a:ext>
            </a:extLst>
          </p:cNvPr>
          <p:cNvSpPr>
            <a:spLocks noGrp="1"/>
          </p:cNvSpPr>
          <p:nvPr>
            <p:ph type="title"/>
          </p:nvPr>
        </p:nvSpPr>
        <p:spPr>
          <a:xfrm>
            <a:off x="248497" y="276806"/>
            <a:ext cx="10952247" cy="884583"/>
          </a:xfrm>
          <a:solidFill>
            <a:schemeClr val="accent5">
              <a:lumMod val="60000"/>
              <a:lumOff val="40000"/>
            </a:schemeClr>
          </a:solidFill>
        </p:spPr>
        <p:txBody>
          <a:bodyPr/>
          <a:lstStyle/>
          <a:p>
            <a:pPr algn="ctr"/>
            <a:r>
              <a:rPr lang="en-GB" dirty="0"/>
              <a:t>The Nervous System</a:t>
            </a:r>
          </a:p>
        </p:txBody>
      </p:sp>
      <p:sp>
        <p:nvSpPr>
          <p:cNvPr id="3" name="TextBox 2">
            <a:extLst>
              <a:ext uri="{FF2B5EF4-FFF2-40B4-BE49-F238E27FC236}">
                <a16:creationId xmlns:a16="http://schemas.microsoft.com/office/drawing/2014/main" id="{CCB29755-3E42-410E-8F25-6F6D8E107F20}"/>
              </a:ext>
            </a:extLst>
          </p:cNvPr>
          <p:cNvSpPr txBox="1"/>
          <p:nvPr/>
        </p:nvSpPr>
        <p:spPr>
          <a:xfrm>
            <a:off x="9079935" y="1835531"/>
            <a:ext cx="2901940" cy="4708981"/>
          </a:xfrm>
          <a:prstGeom prst="rect">
            <a:avLst/>
          </a:prstGeom>
          <a:noFill/>
        </p:spPr>
        <p:txBody>
          <a:bodyPr wrap="square" rtlCol="0">
            <a:spAutoFit/>
          </a:bodyPr>
          <a:lstStyle/>
          <a:p>
            <a:pPr algn="ctr"/>
            <a:r>
              <a:rPr lang="en-GB" sz="2000" dirty="0"/>
              <a:t>It is the major controlling, regulatory, and communicating system in the body.</a:t>
            </a:r>
          </a:p>
          <a:p>
            <a:pPr algn="ctr"/>
            <a:endParaRPr lang="en-GB" sz="2000" dirty="0"/>
          </a:p>
          <a:p>
            <a:pPr algn="ctr"/>
            <a:r>
              <a:rPr lang="en-GB" sz="2000" dirty="0"/>
              <a:t> It is the centre of all mental activity including thought, learning, and memory. </a:t>
            </a:r>
          </a:p>
          <a:p>
            <a:pPr algn="ctr"/>
            <a:endParaRPr lang="en-GB" sz="2000" dirty="0"/>
          </a:p>
          <a:p>
            <a:pPr algn="ctr"/>
            <a:r>
              <a:rPr lang="en-GB" sz="2000" dirty="0"/>
              <a:t>Together with the endocrine, the nervous system is responsible for regulating and maintaining homeostasis. </a:t>
            </a:r>
          </a:p>
        </p:txBody>
      </p:sp>
      <p:pic>
        <p:nvPicPr>
          <p:cNvPr id="8" name="Picture 7" descr="Diagram&#10;&#10;Description automatically generated">
            <a:extLst>
              <a:ext uri="{FF2B5EF4-FFF2-40B4-BE49-F238E27FC236}">
                <a16:creationId xmlns:a16="http://schemas.microsoft.com/office/drawing/2014/main" id="{C55D88DF-83A8-4B50-8235-69E8F1E815CF}"/>
              </a:ext>
            </a:extLst>
          </p:cNvPr>
          <p:cNvPicPr>
            <a:picLocks noChangeAspect="1"/>
          </p:cNvPicPr>
          <p:nvPr/>
        </p:nvPicPr>
        <p:blipFill rotWithShape="1">
          <a:blip r:embed="rId2">
            <a:extLst>
              <a:ext uri="{28A0092B-C50C-407E-A947-70E740481C1C}">
                <a14:useLocalDpi xmlns:a14="http://schemas.microsoft.com/office/drawing/2010/main" val="0"/>
              </a:ext>
            </a:extLst>
          </a:blip>
          <a:srcRect l="1367" t="4511" r="2208" b="22649"/>
          <a:stretch/>
        </p:blipFill>
        <p:spPr>
          <a:xfrm>
            <a:off x="785611" y="2321832"/>
            <a:ext cx="7763982" cy="3905191"/>
          </a:xfrm>
          <a:prstGeom prst="rect">
            <a:avLst/>
          </a:prstGeom>
        </p:spPr>
      </p:pic>
      <p:sp>
        <p:nvSpPr>
          <p:cNvPr id="10" name="TextBox 9">
            <a:extLst>
              <a:ext uri="{FF2B5EF4-FFF2-40B4-BE49-F238E27FC236}">
                <a16:creationId xmlns:a16="http://schemas.microsoft.com/office/drawing/2014/main" id="{A751B6F6-43D4-4450-B545-C5DCB0804848}"/>
              </a:ext>
            </a:extLst>
          </p:cNvPr>
          <p:cNvSpPr txBox="1"/>
          <p:nvPr/>
        </p:nvSpPr>
        <p:spPr>
          <a:xfrm>
            <a:off x="248497" y="1352466"/>
            <a:ext cx="8559982" cy="830997"/>
          </a:xfrm>
          <a:prstGeom prst="rect">
            <a:avLst/>
          </a:prstGeom>
          <a:noFill/>
        </p:spPr>
        <p:txBody>
          <a:bodyPr wrap="square">
            <a:spAutoFit/>
          </a:bodyPr>
          <a:lstStyle/>
          <a:p>
            <a:pPr algn="ctr"/>
            <a:r>
              <a:rPr lang="en-GB" sz="2400" dirty="0">
                <a:latin typeface="Verdana" panose="020B0604030504040204" pitchFamily="34" charset="0"/>
                <a:ea typeface="Verdana" panose="020B0604030504040204" pitchFamily="34" charset="0"/>
                <a:cs typeface="Verdana" panose="020B0604030504040204" pitchFamily="34" charset="0"/>
              </a:rPr>
              <a:t>The nervous system enables humans to react to their surroundings and to coordinate their behaviour.</a:t>
            </a:r>
          </a:p>
        </p:txBody>
      </p:sp>
      <p:sp>
        <p:nvSpPr>
          <p:cNvPr id="14" name="TextBox 13">
            <a:extLst>
              <a:ext uri="{FF2B5EF4-FFF2-40B4-BE49-F238E27FC236}">
                <a16:creationId xmlns:a16="http://schemas.microsoft.com/office/drawing/2014/main" id="{F78FA373-6CDF-49EA-A29C-5E8E78D76D57}"/>
              </a:ext>
            </a:extLst>
          </p:cNvPr>
          <p:cNvSpPr txBox="1"/>
          <p:nvPr/>
        </p:nvSpPr>
        <p:spPr>
          <a:xfrm>
            <a:off x="210125" y="2183463"/>
            <a:ext cx="2345690" cy="400110"/>
          </a:xfrm>
          <a:prstGeom prst="rect">
            <a:avLst/>
          </a:prstGeom>
          <a:solidFill>
            <a:schemeClr val="accent1"/>
          </a:solidFill>
          <a:ln>
            <a:solidFill>
              <a:schemeClr val="accent5">
                <a:lumMod val="75000"/>
              </a:schemeClr>
            </a:solidFill>
          </a:ln>
        </p:spPr>
        <p:txBody>
          <a:bodyPr wrap="square" rtlCol="0">
            <a:spAutoFit/>
          </a:bodyPr>
          <a:lstStyle/>
          <a:p>
            <a:pPr algn="ctr"/>
            <a:r>
              <a:rPr lang="en-GB" sz="2400" dirty="0">
                <a:latin typeface="Verdana" panose="020B0604030504040204" pitchFamily="34" charset="0"/>
                <a:ea typeface="Verdana" panose="020B0604030504040204" pitchFamily="34" charset="0"/>
                <a:cs typeface="Verdana" panose="020B0604030504040204" pitchFamily="34" charset="0"/>
              </a:rPr>
              <a:t>Sub-Divisions </a:t>
            </a:r>
          </a:p>
        </p:txBody>
      </p:sp>
      <p:sp>
        <p:nvSpPr>
          <p:cNvPr id="9" name="TextBox 8">
            <a:extLst>
              <a:ext uri="{FF2B5EF4-FFF2-40B4-BE49-F238E27FC236}">
                <a16:creationId xmlns:a16="http://schemas.microsoft.com/office/drawing/2014/main" id="{C4BB911F-E422-4AC9-8B36-FE5FB0607D88}"/>
              </a:ext>
            </a:extLst>
          </p:cNvPr>
          <p:cNvSpPr txBox="1"/>
          <p:nvPr/>
        </p:nvSpPr>
        <p:spPr>
          <a:xfrm>
            <a:off x="65204" y="6544512"/>
            <a:ext cx="6093724" cy="276999"/>
          </a:xfrm>
          <a:prstGeom prst="rect">
            <a:avLst/>
          </a:prstGeom>
          <a:noFill/>
        </p:spPr>
        <p:txBody>
          <a:bodyPr wrap="square">
            <a:spAutoFit/>
          </a:bodyPr>
          <a:lstStyle/>
          <a:p>
            <a:r>
              <a:rPr lang="en-GB" sz="1200" dirty="0"/>
              <a:t>https://theydiffer.com/difference-between-the-endocrine-and-the-nervous-system/</a:t>
            </a:r>
          </a:p>
        </p:txBody>
      </p:sp>
    </p:spTree>
    <p:extLst>
      <p:ext uri="{BB962C8B-B14F-4D97-AF65-F5344CB8AC3E}">
        <p14:creationId xmlns:p14="http://schemas.microsoft.com/office/powerpoint/2010/main" val="2457826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E22E-1795-4EDB-B946-A24F38C6D508}"/>
              </a:ext>
            </a:extLst>
          </p:cNvPr>
          <p:cNvSpPr>
            <a:spLocks noGrp="1"/>
          </p:cNvSpPr>
          <p:nvPr>
            <p:ph type="title"/>
          </p:nvPr>
        </p:nvSpPr>
        <p:spPr>
          <a:xfrm>
            <a:off x="466165" y="193793"/>
            <a:ext cx="5074023" cy="743743"/>
          </a:xfrm>
          <a:solidFill>
            <a:schemeClr val="accent5"/>
          </a:solidFill>
          <a:ln>
            <a:solidFill>
              <a:schemeClr val="accent1"/>
            </a:solidFill>
          </a:ln>
        </p:spPr>
        <p:txBody>
          <a:bodyPr/>
          <a:lstStyle/>
          <a:p>
            <a:r>
              <a:rPr lang="en-GB" dirty="0"/>
              <a:t>The Vagus Nerve</a:t>
            </a:r>
          </a:p>
        </p:txBody>
      </p:sp>
      <p:sp>
        <p:nvSpPr>
          <p:cNvPr id="4" name="TextBox 3">
            <a:extLst>
              <a:ext uri="{FF2B5EF4-FFF2-40B4-BE49-F238E27FC236}">
                <a16:creationId xmlns:a16="http://schemas.microsoft.com/office/drawing/2014/main" id="{20F6A3F4-64ED-49A2-A679-578354906975}"/>
              </a:ext>
            </a:extLst>
          </p:cNvPr>
          <p:cNvSpPr txBox="1"/>
          <p:nvPr/>
        </p:nvSpPr>
        <p:spPr>
          <a:xfrm>
            <a:off x="286871" y="1050237"/>
            <a:ext cx="5235388" cy="5598071"/>
          </a:xfrm>
          <a:prstGeom prst="rect">
            <a:avLst/>
          </a:prstGeom>
          <a:noFill/>
        </p:spPr>
        <p:txBody>
          <a:bodyPr wrap="square">
            <a:spAutoFit/>
          </a:bodyPr>
          <a:lstStyle/>
          <a:p>
            <a:pPr marL="454025" indent="-6350">
              <a:lnSpc>
                <a:spcPct val="103000"/>
              </a:lnSpc>
              <a:spcAft>
                <a:spcPts val="20"/>
              </a:spcAft>
            </a:pPr>
            <a:r>
              <a:rPr lang="en-GB" sz="2000" dirty="0">
                <a:solidFill>
                  <a:srgbClr val="000000"/>
                </a:solidFill>
                <a:latin typeface="Verdana" panose="020B0604030504040204" pitchFamily="34" charset="0"/>
                <a:ea typeface="Verdana" panose="020B0604030504040204" pitchFamily="34" charset="0"/>
                <a:cs typeface="Verdana" panose="020B0604030504040204" pitchFamily="34" charset="0"/>
              </a:rPr>
              <a:t>T</a:t>
            </a:r>
            <a:r>
              <a:rPr lang="en-GB"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he Problem Indicators are: </a:t>
            </a:r>
          </a:p>
          <a:p>
            <a:pPr marL="454025" indent="-6350">
              <a:lnSpc>
                <a:spcPct val="103000"/>
              </a:lnSpc>
              <a:spcAft>
                <a:spcPts val="20"/>
              </a:spcAft>
            </a:pPr>
            <a:r>
              <a:rPr lang="en-GB"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a:t>
            </a:r>
          </a:p>
          <a:p>
            <a:pPr marL="795020" indent="-342900">
              <a:lnSpc>
                <a:spcPct val="103000"/>
              </a:lnSpc>
              <a:spcAft>
                <a:spcPts val="20"/>
              </a:spcAft>
              <a:buFont typeface="Arial" panose="020B0604020202020204" pitchFamily="34" charset="0"/>
              <a:buChar char="•"/>
            </a:pPr>
            <a:r>
              <a:rPr lang="en-GB"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Pain throughout the body</a:t>
            </a:r>
          </a:p>
          <a:p>
            <a:pPr marL="795020" indent="-342900">
              <a:lnSpc>
                <a:spcPct val="103000"/>
              </a:lnSpc>
              <a:spcAft>
                <a:spcPts val="20"/>
              </a:spcAft>
              <a:buFont typeface="Arial" panose="020B0604020202020204" pitchFamily="34" charset="0"/>
              <a:buChar char="•"/>
            </a:pPr>
            <a:r>
              <a:rPr lang="en-GB"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Polyarthritis </a:t>
            </a:r>
          </a:p>
          <a:p>
            <a:pPr marL="795020" indent="-342900">
              <a:lnSpc>
                <a:spcPct val="103000"/>
              </a:lnSpc>
              <a:spcAft>
                <a:spcPts val="20"/>
              </a:spcAft>
              <a:buFont typeface="Arial" panose="020B0604020202020204" pitchFamily="34" charset="0"/>
              <a:buChar char="•"/>
            </a:pPr>
            <a:r>
              <a:rPr lang="en-GB"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Pain along one half or one quarter of the body</a:t>
            </a:r>
            <a:endParaRPr lang="en-GB"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795020" indent="-342900">
              <a:lnSpc>
                <a:spcPct val="103000"/>
              </a:lnSpc>
              <a:spcAft>
                <a:spcPts val="20"/>
              </a:spcAft>
              <a:buFont typeface="Arial" panose="020B0604020202020204" pitchFamily="34" charset="0"/>
              <a:buChar char="•"/>
            </a:pPr>
            <a:r>
              <a:rPr lang="en-GB"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Pain down one or both arms or legs</a:t>
            </a:r>
            <a:endParaRPr lang="en-GB"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795020" indent="-342900">
              <a:lnSpc>
                <a:spcPct val="103000"/>
              </a:lnSpc>
              <a:spcAft>
                <a:spcPts val="20"/>
              </a:spcAft>
              <a:buFont typeface="Arial" panose="020B0604020202020204" pitchFamily="34" charset="0"/>
              <a:buChar char="•"/>
            </a:pPr>
            <a:r>
              <a:rPr lang="en-GB"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Knee or/and Hip pain</a:t>
            </a:r>
            <a:endParaRPr lang="en-GB"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795020" indent="-342900">
              <a:lnSpc>
                <a:spcPct val="103000"/>
              </a:lnSpc>
              <a:spcAft>
                <a:spcPts val="20"/>
              </a:spcAft>
              <a:buFont typeface="Arial" panose="020B0604020202020204" pitchFamily="34" charset="0"/>
              <a:buChar char="•"/>
            </a:pPr>
            <a:r>
              <a:rPr lang="en-GB"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Sciatica</a:t>
            </a:r>
          </a:p>
          <a:p>
            <a:pPr marL="795020" indent="-342900">
              <a:lnSpc>
                <a:spcPct val="103000"/>
              </a:lnSpc>
              <a:spcAft>
                <a:spcPts val="20"/>
              </a:spcAft>
              <a:buFont typeface="Arial" panose="020B0604020202020204" pitchFamily="34" charset="0"/>
              <a:buChar char="•"/>
            </a:pPr>
            <a:r>
              <a:rPr lang="en-GB"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Frozen shoulder</a:t>
            </a:r>
            <a:endParaRPr lang="en-GB"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795020" indent="-342900">
              <a:lnSpc>
                <a:spcPct val="103000"/>
              </a:lnSpc>
              <a:spcAft>
                <a:spcPts val="20"/>
              </a:spcAft>
              <a:buFont typeface="Arial" panose="020B0604020202020204" pitchFamily="34" charset="0"/>
              <a:buChar char="•"/>
            </a:pPr>
            <a:r>
              <a:rPr lang="en-GB"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One leg shorter than the other</a:t>
            </a:r>
          </a:p>
          <a:p>
            <a:pPr marL="795020" indent="-342900">
              <a:lnSpc>
                <a:spcPct val="103000"/>
              </a:lnSpc>
              <a:spcAft>
                <a:spcPts val="20"/>
              </a:spcAft>
              <a:buFont typeface="Arial" panose="020B0604020202020204" pitchFamily="34" charset="0"/>
              <a:buChar char="•"/>
            </a:pPr>
            <a:r>
              <a:rPr lang="en-GB"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Height reduction</a:t>
            </a:r>
            <a:endParaRPr lang="en-GB"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marL="795020" indent="-342900">
              <a:lnSpc>
                <a:spcPct val="103000"/>
              </a:lnSpc>
              <a:spcAft>
                <a:spcPts val="20"/>
              </a:spcAft>
              <a:buFont typeface="Arial" panose="020B0604020202020204" pitchFamily="34" charset="0"/>
              <a:buChar char="•"/>
            </a:pPr>
            <a:r>
              <a:rPr lang="en-GB"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Constipation</a:t>
            </a:r>
          </a:p>
          <a:p>
            <a:pPr marL="795020" indent="-342900">
              <a:lnSpc>
                <a:spcPct val="103000"/>
              </a:lnSpc>
              <a:spcAft>
                <a:spcPts val="20"/>
              </a:spcAft>
              <a:buFont typeface="Arial" panose="020B0604020202020204" pitchFamily="34" charset="0"/>
              <a:buChar char="•"/>
            </a:pPr>
            <a:r>
              <a:rPr lang="en-GB"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Colitis</a:t>
            </a:r>
          </a:p>
          <a:p>
            <a:pPr marL="795020" indent="-342900">
              <a:lnSpc>
                <a:spcPct val="103000"/>
              </a:lnSpc>
              <a:spcAft>
                <a:spcPts val="20"/>
              </a:spcAft>
              <a:buFont typeface="Arial" panose="020B0604020202020204" pitchFamily="34" charset="0"/>
              <a:buChar char="•"/>
            </a:pPr>
            <a:r>
              <a:rPr lang="en-GB"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Irritable bowel syndrome.</a:t>
            </a:r>
          </a:p>
          <a:p>
            <a:pPr marL="458470" indent="-6350" algn="r">
              <a:lnSpc>
                <a:spcPct val="103000"/>
              </a:lnSpc>
              <a:spcAft>
                <a:spcPts val="20"/>
              </a:spcAft>
            </a:pPr>
            <a:r>
              <a:rPr lang="en-GB" sz="900" i="1"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Extracted from - Freddie Fox’s Vagus Nerve Diagram</a:t>
            </a:r>
            <a:endParaRPr lang="en-GB" sz="900" dirty="0"/>
          </a:p>
          <a:p>
            <a:pPr marL="458470" indent="-6350">
              <a:lnSpc>
                <a:spcPct val="103000"/>
              </a:lnSpc>
              <a:spcAft>
                <a:spcPts val="20"/>
              </a:spcAft>
            </a:pPr>
            <a:endParaRPr lang="en-GB" sz="20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id="{1447E658-D802-4984-8B14-EEB2E18E3B97}"/>
              </a:ext>
            </a:extLst>
          </p:cNvPr>
          <p:cNvPicPr/>
          <p:nvPr/>
        </p:nvPicPr>
        <p:blipFill>
          <a:blip r:embed="rId3"/>
          <a:stretch>
            <a:fillRect/>
          </a:stretch>
        </p:blipFill>
        <p:spPr>
          <a:xfrm>
            <a:off x="5701553" y="365125"/>
            <a:ext cx="6203576" cy="6053603"/>
          </a:xfrm>
          <a:prstGeom prst="rect">
            <a:avLst/>
          </a:prstGeom>
        </p:spPr>
      </p:pic>
      <p:sp>
        <p:nvSpPr>
          <p:cNvPr id="6" name="TextBox 5">
            <a:extLst>
              <a:ext uri="{FF2B5EF4-FFF2-40B4-BE49-F238E27FC236}">
                <a16:creationId xmlns:a16="http://schemas.microsoft.com/office/drawing/2014/main" id="{921F655E-E243-428B-B7F0-02633B52A3E5}"/>
              </a:ext>
            </a:extLst>
          </p:cNvPr>
          <p:cNvSpPr txBox="1"/>
          <p:nvPr/>
        </p:nvSpPr>
        <p:spPr>
          <a:xfrm>
            <a:off x="5972770" y="6354375"/>
            <a:ext cx="6093724" cy="276999"/>
          </a:xfrm>
          <a:prstGeom prst="rect">
            <a:avLst/>
          </a:prstGeom>
          <a:noFill/>
        </p:spPr>
        <p:txBody>
          <a:bodyPr wrap="square">
            <a:spAutoFit/>
          </a:bodyPr>
          <a:lstStyle/>
          <a:p>
            <a:pPr algn="r"/>
            <a:r>
              <a:rPr lang="en-GB" sz="1200" dirty="0"/>
              <a:t>https://www.pinterest.com.mx/pin/207447126565378516/</a:t>
            </a:r>
          </a:p>
        </p:txBody>
      </p:sp>
    </p:spTree>
    <p:extLst>
      <p:ext uri="{BB962C8B-B14F-4D97-AF65-F5344CB8AC3E}">
        <p14:creationId xmlns:p14="http://schemas.microsoft.com/office/powerpoint/2010/main" val="85899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3580C-6430-462A-B9D0-CF30A7A5F71F}"/>
              </a:ext>
            </a:extLst>
          </p:cNvPr>
          <p:cNvSpPr>
            <a:spLocks noGrp="1"/>
          </p:cNvSpPr>
          <p:nvPr>
            <p:ph type="title"/>
          </p:nvPr>
        </p:nvSpPr>
        <p:spPr>
          <a:xfrm>
            <a:off x="0" y="72665"/>
            <a:ext cx="7431277" cy="866518"/>
          </a:xfrm>
          <a:solidFill>
            <a:srgbClr val="0070C0"/>
          </a:solidFill>
        </p:spPr>
        <p:txBody>
          <a:bodyPr/>
          <a:lstStyle/>
          <a:p>
            <a:pPr algn="ctr"/>
            <a:r>
              <a:rPr lang="en-GB" sz="4400" b="1" dirty="0">
                <a:latin typeface="Verdana" panose="020B0604030504040204" pitchFamily="34" charset="0"/>
                <a:ea typeface="Verdana" panose="020B0604030504040204" pitchFamily="34" charset="0"/>
                <a:cs typeface="Verdana" panose="020B0604030504040204" pitchFamily="34" charset="0"/>
              </a:rPr>
              <a:t>“Triune Brain”</a:t>
            </a:r>
            <a:endParaRPr lang="en-GB" dirty="0"/>
          </a:p>
        </p:txBody>
      </p:sp>
      <p:sp>
        <p:nvSpPr>
          <p:cNvPr id="5" name="TextBox 4">
            <a:extLst>
              <a:ext uri="{FF2B5EF4-FFF2-40B4-BE49-F238E27FC236}">
                <a16:creationId xmlns:a16="http://schemas.microsoft.com/office/drawing/2014/main" id="{8A77906D-B339-4291-85D5-69EF44335556}"/>
              </a:ext>
            </a:extLst>
          </p:cNvPr>
          <p:cNvSpPr txBox="1"/>
          <p:nvPr/>
        </p:nvSpPr>
        <p:spPr>
          <a:xfrm>
            <a:off x="5668848" y="4935207"/>
            <a:ext cx="6351284" cy="1938992"/>
          </a:xfrm>
          <a:prstGeom prst="rect">
            <a:avLst/>
          </a:prstGeom>
          <a:noFill/>
        </p:spPr>
        <p:txBody>
          <a:bodyPr wrap="square">
            <a:spAutoFit/>
          </a:bodyPr>
          <a:lstStyle/>
          <a:p>
            <a:pPr algn="ctr"/>
            <a:r>
              <a:rPr lang="en-GB" dirty="0">
                <a:latin typeface="Verdana" panose="020B0604030504040204" pitchFamily="34" charset="0"/>
                <a:ea typeface="Verdana" panose="020B0604030504040204" pitchFamily="34" charset="0"/>
                <a:cs typeface="Verdana" panose="020B0604030504040204" pitchFamily="34" charset="0"/>
              </a:rPr>
              <a:t>These do not operate independently of one another</a:t>
            </a:r>
          </a:p>
          <a:p>
            <a:pPr algn="ctr"/>
            <a:r>
              <a:rPr lang="en-GB" dirty="0">
                <a:latin typeface="Verdana" panose="020B0604030504040204" pitchFamily="34" charset="0"/>
                <a:ea typeface="Verdana" panose="020B0604030504040204" pitchFamily="34" charset="0"/>
                <a:cs typeface="Verdana" panose="020B0604030504040204" pitchFamily="34" charset="0"/>
              </a:rPr>
              <a:t>They have established numerous interconnections through which they influence one other. </a:t>
            </a:r>
          </a:p>
          <a:p>
            <a:pPr algn="ctr"/>
            <a:r>
              <a:rPr lang="en-GB" dirty="0">
                <a:latin typeface="Verdana" panose="020B0604030504040204" pitchFamily="34" charset="0"/>
                <a:ea typeface="Verdana" panose="020B0604030504040204" pitchFamily="34" charset="0"/>
                <a:cs typeface="Verdana" panose="020B0604030504040204" pitchFamily="34" charset="0"/>
              </a:rPr>
              <a:t>The neural pathways from the limbic system to the </a:t>
            </a:r>
            <a:r>
              <a:rPr lang="en-GB" b="1" u="sng" dirty="0">
                <a:latin typeface="Verdana" panose="020B0604030504040204" pitchFamily="34" charset="0"/>
                <a:ea typeface="Verdana" panose="020B0604030504040204" pitchFamily="34" charset="0"/>
                <a:cs typeface="Verdana" panose="020B0604030504040204" pitchFamily="34" charset="0"/>
              </a:rPr>
              <a:t>cortex</a:t>
            </a:r>
            <a:r>
              <a:rPr lang="en-GB" dirty="0">
                <a:latin typeface="Verdana" panose="020B0604030504040204" pitchFamily="34" charset="0"/>
                <a:ea typeface="Verdana" panose="020B0604030504040204" pitchFamily="34" charset="0"/>
                <a:cs typeface="Verdana" panose="020B0604030504040204" pitchFamily="34" charset="0"/>
              </a:rPr>
              <a:t> in the brain, are especially well developed.</a:t>
            </a:r>
          </a:p>
          <a:p>
            <a:pPr algn="r"/>
            <a:r>
              <a:rPr lang="en-GB" sz="1200" dirty="0"/>
              <a:t>https://rewardfoundation.org/brain-basics</a:t>
            </a:r>
          </a:p>
          <a:p>
            <a:pPr algn="ct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47D38D73-AFE7-46C7-8467-39ED5B0FE432}"/>
              </a:ext>
            </a:extLst>
          </p:cNvPr>
          <p:cNvSpPr txBox="1"/>
          <p:nvPr/>
        </p:nvSpPr>
        <p:spPr>
          <a:xfrm>
            <a:off x="171870" y="969796"/>
            <a:ext cx="6351283" cy="2985433"/>
          </a:xfrm>
          <a:prstGeom prst="rect">
            <a:avLst/>
          </a:prstGeom>
          <a:noFill/>
        </p:spPr>
        <p:txBody>
          <a:bodyPr wrap="square">
            <a:spAutoFit/>
          </a:bodyPr>
          <a:lstStyle/>
          <a:p>
            <a:pPr algn="ctr"/>
            <a:r>
              <a:rPr lang="en-GB" sz="2400" b="1" dirty="0">
                <a:latin typeface="Verdana" panose="020B0604030504040204" pitchFamily="34" charset="0"/>
                <a:ea typeface="Verdana" panose="020B0604030504040204" pitchFamily="34" charset="0"/>
                <a:cs typeface="Verdana" panose="020B0604030504040204" pitchFamily="34" charset="0"/>
              </a:rPr>
              <a:t>Paul MacLean 1913 – 2007 </a:t>
            </a:r>
            <a:r>
              <a:rPr lang="en-GB" sz="2400" dirty="0">
                <a:latin typeface="Verdana" panose="020B0604030504040204" pitchFamily="34" charset="0"/>
                <a:ea typeface="Verdana" panose="020B0604030504040204" pitchFamily="34" charset="0"/>
                <a:cs typeface="Verdana" panose="020B0604030504040204" pitchFamily="34" charset="0"/>
              </a:rPr>
              <a:t>                                              </a:t>
            </a:r>
            <a:r>
              <a:rPr lang="en-GB" sz="2000" dirty="0">
                <a:latin typeface="Verdana" panose="020B0604030504040204" pitchFamily="34" charset="0"/>
                <a:ea typeface="Verdana" panose="020B0604030504040204" pitchFamily="34" charset="0"/>
                <a:cs typeface="Verdana" panose="020B0604030504040204" pitchFamily="34" charset="0"/>
              </a:rPr>
              <a:t>An American physician and neuroscientist who made significant contributions in the fields of physiology, psychiatry, and brain research.</a:t>
            </a:r>
          </a:p>
          <a:p>
            <a:r>
              <a:rPr lang="en-GB" sz="2000" dirty="0">
                <a:latin typeface="Verdana" panose="020B0604030504040204" pitchFamily="34" charset="0"/>
                <a:ea typeface="Verdana" panose="020B0604030504040204" pitchFamily="34" charset="0"/>
                <a:cs typeface="Verdana" panose="020B0604030504040204" pitchFamily="34" charset="0"/>
              </a:rPr>
              <a:t> </a:t>
            </a:r>
          </a:p>
          <a:p>
            <a:pPr algn="ctr"/>
            <a:r>
              <a:rPr lang="en-GB" sz="2000" dirty="0">
                <a:latin typeface="Verdana" panose="020B0604030504040204" pitchFamily="34" charset="0"/>
                <a:ea typeface="Verdana" panose="020B0604030504040204" pitchFamily="34" charset="0"/>
                <a:cs typeface="Verdana" panose="020B0604030504040204" pitchFamily="34" charset="0"/>
              </a:rPr>
              <a:t>In the 1960’s Maclean developed the intriguing 3 Brain theory to explain its evolution and to try to reconcile rational human behaviour with its more primal and violent side</a:t>
            </a:r>
            <a:r>
              <a:rPr lang="en-GB" sz="2400" dirty="0"/>
              <a:t>.</a:t>
            </a:r>
          </a:p>
        </p:txBody>
      </p:sp>
      <p:sp>
        <p:nvSpPr>
          <p:cNvPr id="9" name="TextBox 8">
            <a:extLst>
              <a:ext uri="{FF2B5EF4-FFF2-40B4-BE49-F238E27FC236}">
                <a16:creationId xmlns:a16="http://schemas.microsoft.com/office/drawing/2014/main" id="{E831FECE-C2F5-494E-A5A6-E54E621F7DAB}"/>
              </a:ext>
            </a:extLst>
          </p:cNvPr>
          <p:cNvSpPr txBox="1"/>
          <p:nvPr/>
        </p:nvSpPr>
        <p:spPr>
          <a:xfrm>
            <a:off x="7254357" y="3734608"/>
            <a:ext cx="4627531" cy="400110"/>
          </a:xfrm>
          <a:prstGeom prst="rect">
            <a:avLst/>
          </a:prstGeom>
          <a:noFill/>
        </p:spPr>
        <p:txBody>
          <a:bodyPr wrap="square">
            <a:spAutoFit/>
          </a:bodyPr>
          <a:lstStyle/>
          <a:p>
            <a:r>
              <a:rPr lang="en-GB" sz="2000" dirty="0"/>
              <a:t>.</a:t>
            </a:r>
          </a:p>
        </p:txBody>
      </p:sp>
      <p:sp>
        <p:nvSpPr>
          <p:cNvPr id="11" name="TextBox 10">
            <a:extLst>
              <a:ext uri="{FF2B5EF4-FFF2-40B4-BE49-F238E27FC236}">
                <a16:creationId xmlns:a16="http://schemas.microsoft.com/office/drawing/2014/main" id="{CBF97DD6-6DC6-4BF3-9B14-99CE46BF0E0F}"/>
              </a:ext>
            </a:extLst>
          </p:cNvPr>
          <p:cNvSpPr txBox="1"/>
          <p:nvPr/>
        </p:nvSpPr>
        <p:spPr>
          <a:xfrm>
            <a:off x="171869" y="4057233"/>
            <a:ext cx="5668847" cy="2800767"/>
          </a:xfrm>
          <a:prstGeom prst="rect">
            <a:avLst/>
          </a:prstGeom>
          <a:noFill/>
        </p:spPr>
        <p:txBody>
          <a:bodyPr wrap="square">
            <a:spAutoFit/>
          </a:bodyPr>
          <a:lstStyle/>
          <a:p>
            <a:r>
              <a:rPr lang="en-GB" sz="2000" dirty="0">
                <a:latin typeface="Verdana" panose="020B0604030504040204" pitchFamily="34" charset="0"/>
                <a:ea typeface="Verdana" panose="020B0604030504040204" pitchFamily="34" charset="0"/>
                <a:cs typeface="Verdana" panose="020B0604030504040204" pitchFamily="34" charset="0"/>
              </a:rPr>
              <a:t>The </a:t>
            </a:r>
            <a:r>
              <a:rPr lang="en-GB" sz="2000" b="1" dirty="0">
                <a:latin typeface="Verdana" panose="020B0604030504040204" pitchFamily="34" charset="0"/>
                <a:ea typeface="Verdana" panose="020B0604030504040204" pitchFamily="34" charset="0"/>
                <a:cs typeface="Verdana" panose="020B0604030504040204" pitchFamily="34" charset="0"/>
              </a:rPr>
              <a:t>three</a:t>
            </a:r>
            <a:r>
              <a:rPr lang="en-GB" sz="2000" dirty="0">
                <a:latin typeface="Verdana" panose="020B0604030504040204" pitchFamily="34" charset="0"/>
                <a:ea typeface="Verdana" panose="020B0604030504040204" pitchFamily="34" charset="0"/>
                <a:cs typeface="Verdana" panose="020B0604030504040204" pitchFamily="34" charset="0"/>
              </a:rPr>
              <a:t> regions are as follows: </a:t>
            </a:r>
          </a:p>
          <a:p>
            <a:pPr marL="457200" indent="-457200">
              <a:buFont typeface="Arial" panose="020B0604020202020204" pitchFamily="34" charset="0"/>
              <a:buChar char="•"/>
            </a:pPr>
            <a:r>
              <a:rPr lang="en-GB" sz="2000" dirty="0">
                <a:latin typeface="Verdana" panose="020B0604030504040204" pitchFamily="34" charset="0"/>
                <a:ea typeface="Verdana" panose="020B0604030504040204" pitchFamily="34" charset="0"/>
                <a:cs typeface="Verdana" panose="020B0604030504040204" pitchFamily="34" charset="0"/>
              </a:rPr>
              <a:t>Reptilian or Primal </a:t>
            </a:r>
            <a:r>
              <a:rPr lang="en-GB" sz="2000" b="1" dirty="0">
                <a:latin typeface="Verdana" panose="020B0604030504040204" pitchFamily="34" charset="0"/>
                <a:ea typeface="Verdana" panose="020B0604030504040204" pitchFamily="34" charset="0"/>
                <a:cs typeface="Verdana" panose="020B0604030504040204" pitchFamily="34" charset="0"/>
              </a:rPr>
              <a:t>Brain</a:t>
            </a:r>
            <a:r>
              <a:rPr lang="en-GB" sz="2000" dirty="0">
                <a:latin typeface="Verdana" panose="020B0604030504040204" pitchFamily="34" charset="0"/>
                <a:ea typeface="Verdana" panose="020B0604030504040204" pitchFamily="34" charset="0"/>
                <a:cs typeface="Verdana" panose="020B0604030504040204" pitchFamily="34" charset="0"/>
              </a:rPr>
              <a:t> </a:t>
            </a:r>
          </a:p>
          <a:p>
            <a:pPr marL="457200" indent="-457200">
              <a:buFont typeface="Arial" panose="020B0604020202020204" pitchFamily="34" charset="0"/>
              <a:buChar char="•"/>
            </a:pPr>
            <a:r>
              <a:rPr lang="en-GB" sz="2000" dirty="0">
                <a:latin typeface="Verdana" panose="020B0604030504040204" pitchFamily="34" charset="0"/>
                <a:ea typeface="Verdana" panose="020B0604030504040204" pitchFamily="34" charset="0"/>
                <a:cs typeface="Verdana" panose="020B0604030504040204" pitchFamily="34" charset="0"/>
              </a:rPr>
              <a:t>(Basal Ganglia) </a:t>
            </a:r>
          </a:p>
          <a:p>
            <a:pPr marL="457200" indent="-457200">
              <a:buFont typeface="Arial" panose="020B0604020202020204" pitchFamily="34" charset="0"/>
              <a:buChar char="•"/>
            </a:pPr>
            <a:r>
              <a:rPr lang="en-GB" sz="2000" dirty="0">
                <a:latin typeface="Verdana" panose="020B0604030504040204" pitchFamily="34" charset="0"/>
                <a:ea typeface="Verdana" panose="020B0604030504040204" pitchFamily="34" charset="0"/>
                <a:cs typeface="Verdana" panose="020B0604030504040204" pitchFamily="34" charset="0"/>
              </a:rPr>
              <a:t>Paleomammalian or Emotional </a:t>
            </a:r>
            <a:r>
              <a:rPr lang="en-GB" sz="2000" b="1" dirty="0">
                <a:latin typeface="Verdana" panose="020B0604030504040204" pitchFamily="34" charset="0"/>
                <a:ea typeface="Verdana" panose="020B0604030504040204" pitchFamily="34" charset="0"/>
                <a:cs typeface="Verdana" panose="020B0604030504040204" pitchFamily="34" charset="0"/>
              </a:rPr>
              <a:t>Brain</a:t>
            </a:r>
            <a:r>
              <a:rPr lang="en-GB" sz="2000" dirty="0">
                <a:latin typeface="Verdana" panose="020B0604030504040204" pitchFamily="34" charset="0"/>
                <a:ea typeface="Verdana" panose="020B0604030504040204" pitchFamily="34" charset="0"/>
                <a:cs typeface="Verdana" panose="020B0604030504040204" pitchFamily="34" charset="0"/>
              </a:rPr>
              <a:t> (Limbic System) </a:t>
            </a:r>
          </a:p>
          <a:p>
            <a:pPr marL="457200" indent="-457200">
              <a:buFont typeface="Arial" panose="020B0604020202020204" pitchFamily="34" charset="0"/>
              <a:buChar char="•"/>
            </a:pPr>
            <a:r>
              <a:rPr lang="en-GB" sz="2000" dirty="0" err="1">
                <a:latin typeface="Verdana" panose="020B0604030504040204" pitchFamily="34" charset="0"/>
                <a:ea typeface="Verdana" panose="020B0604030504040204" pitchFamily="34" charset="0"/>
                <a:cs typeface="Verdana" panose="020B0604030504040204" pitchFamily="34" charset="0"/>
              </a:rPr>
              <a:t>Neomammalian</a:t>
            </a:r>
            <a:r>
              <a:rPr lang="en-GB" sz="2000" dirty="0">
                <a:latin typeface="Verdana" panose="020B0604030504040204" pitchFamily="34" charset="0"/>
                <a:ea typeface="Verdana" panose="020B0604030504040204" pitchFamily="34" charset="0"/>
                <a:cs typeface="Verdana" panose="020B0604030504040204" pitchFamily="34" charset="0"/>
              </a:rPr>
              <a:t> or Rational </a:t>
            </a:r>
            <a:r>
              <a:rPr lang="en-GB" sz="2000" b="1" dirty="0">
                <a:latin typeface="Verdana" panose="020B0604030504040204" pitchFamily="34" charset="0"/>
                <a:ea typeface="Verdana" panose="020B0604030504040204" pitchFamily="34" charset="0"/>
                <a:cs typeface="Verdana" panose="020B0604030504040204" pitchFamily="34" charset="0"/>
              </a:rPr>
              <a:t>Brain</a:t>
            </a:r>
            <a:r>
              <a:rPr lang="en-GB" sz="2000" dirty="0">
                <a:latin typeface="Verdana" panose="020B0604030504040204" pitchFamily="34" charset="0"/>
                <a:ea typeface="Verdana" panose="020B0604030504040204" pitchFamily="34" charset="0"/>
                <a:cs typeface="Verdana" panose="020B0604030504040204" pitchFamily="34" charset="0"/>
              </a:rPr>
              <a:t> (Neocortex)</a:t>
            </a:r>
          </a:p>
          <a:p>
            <a:endParaRPr lang="en-GB" sz="2000" dirty="0">
              <a:latin typeface="Verdana" panose="020B0604030504040204" pitchFamily="34" charset="0"/>
              <a:ea typeface="Verdana" panose="020B0604030504040204" pitchFamily="34" charset="0"/>
              <a:cs typeface="Verdana" panose="020B0604030504040204" pitchFamily="34" charset="0"/>
            </a:endParaRPr>
          </a:p>
          <a:p>
            <a:r>
              <a:rPr lang="en-GB" sz="1200" i="1" dirty="0"/>
              <a:t>From Wikipedia</a:t>
            </a:r>
            <a:endParaRPr lang="en-GB" sz="1200" i="1" dirty="0">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descr="A person wearing glasses&#10;&#10;Description automatically generated with low confidence">
            <a:extLst>
              <a:ext uri="{FF2B5EF4-FFF2-40B4-BE49-F238E27FC236}">
                <a16:creationId xmlns:a16="http://schemas.microsoft.com/office/drawing/2014/main" id="{6DAA4EF6-9A7A-466C-84A3-59F9C0513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7961" y="73623"/>
            <a:ext cx="1580161" cy="1814924"/>
          </a:xfrm>
          <a:prstGeom prst="rect">
            <a:avLst/>
          </a:prstGeom>
        </p:spPr>
      </p:pic>
      <p:pic>
        <p:nvPicPr>
          <p:cNvPr id="7" name="Picture 6" descr="Diagram&#10;&#10;Description automatically generated">
            <a:extLst>
              <a:ext uri="{FF2B5EF4-FFF2-40B4-BE49-F238E27FC236}">
                <a16:creationId xmlns:a16="http://schemas.microsoft.com/office/drawing/2014/main" id="{C096F37B-4C1C-4CCF-A33C-39E8B0897E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3153" y="1919161"/>
            <a:ext cx="5668847" cy="3050294"/>
          </a:xfrm>
          <a:prstGeom prst="rect">
            <a:avLst/>
          </a:prstGeom>
        </p:spPr>
      </p:pic>
    </p:spTree>
    <p:extLst>
      <p:ext uri="{BB962C8B-B14F-4D97-AF65-F5344CB8AC3E}">
        <p14:creationId xmlns:p14="http://schemas.microsoft.com/office/powerpoint/2010/main" val="3676899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C1014D-3BF8-497B-A38C-8A0B3B48D0E0}"/>
              </a:ext>
            </a:extLst>
          </p:cNvPr>
          <p:cNvSpPr>
            <a:spLocks noGrp="1"/>
          </p:cNvSpPr>
          <p:nvPr>
            <p:ph type="ctrTitle"/>
          </p:nvPr>
        </p:nvSpPr>
        <p:spPr>
          <a:xfrm>
            <a:off x="634276" y="803705"/>
            <a:ext cx="4208656" cy="3034857"/>
          </a:xfrm>
        </p:spPr>
        <p:txBody>
          <a:bodyPr anchor="b">
            <a:normAutofit/>
          </a:bodyPr>
          <a:lstStyle/>
          <a:p>
            <a:pPr algn="r"/>
            <a:r>
              <a:rPr lang="en-GB" sz="5400" dirty="0">
                <a:solidFill>
                  <a:srgbClr val="FFFFFF"/>
                </a:solidFill>
              </a:rPr>
              <a:t>Welcome</a:t>
            </a:r>
          </a:p>
        </p:txBody>
      </p:sp>
      <p:cxnSp>
        <p:nvCxnSpPr>
          <p:cNvPr id="18" name="Straight Connector 17">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93B4647A-70F7-466D-843B-AD678926E9D1}"/>
              </a:ext>
            </a:extLst>
          </p:cNvPr>
          <p:cNvGraphicFramePr/>
          <p:nvPr>
            <p:extLst>
              <p:ext uri="{D42A27DB-BD31-4B8C-83A1-F6EECF244321}">
                <p14:modId xmlns:p14="http://schemas.microsoft.com/office/powerpoint/2010/main" val="247343306"/>
              </p:ext>
            </p:extLst>
          </p:nvPr>
        </p:nvGraphicFramePr>
        <p:xfrm>
          <a:off x="6096000" y="562708"/>
          <a:ext cx="5459470" cy="5820163"/>
        </p:xfrm>
        <a:graphic>
          <a:graphicData uri="http://schemas.openxmlformats.org/drawingml/2006/table">
            <a:tbl>
              <a:tblPr>
                <a:tableStyleId>{5C22544A-7EE6-4342-B048-85BDC9FD1C3A}</a:tableStyleId>
              </a:tblPr>
              <a:tblGrid>
                <a:gridCol w="5459470">
                  <a:extLst>
                    <a:ext uri="{9D8B030D-6E8A-4147-A177-3AD203B41FA5}">
                      <a16:colId xmlns:a16="http://schemas.microsoft.com/office/drawing/2014/main" val="2598792879"/>
                    </a:ext>
                  </a:extLst>
                </a:gridCol>
              </a:tblGrid>
              <a:tr h="5820163">
                <a:tc>
                  <a:txBody>
                    <a:bodyPr/>
                    <a:lstStyle/>
                    <a:p>
                      <a:pPr algn="ctr" fontAlgn="t">
                        <a:lnSpc>
                          <a:spcPct val="115000"/>
                        </a:lnSpc>
                        <a:spcBef>
                          <a:spcPts val="0"/>
                        </a:spcBef>
                        <a:spcAft>
                          <a:spcPts val="1000"/>
                        </a:spcAft>
                        <a:tabLst>
                          <a:tab pos="1233170" algn="l"/>
                          <a:tab pos="2094865" algn="l"/>
                        </a:tabLst>
                      </a:pPr>
                      <a:endParaRPr lang="en-GB" sz="2500" b="0" i="0" u="none" strike="noStrike" dirty="0">
                        <a:effectLst/>
                        <a:latin typeface="Verdana" panose="020B0604030504040204" pitchFamily="34" charset="0"/>
                        <a:ea typeface="Verdana" panose="020B0604030504040204" pitchFamily="34" charset="0"/>
                        <a:cs typeface="Verdana" panose="020B0604030504040204" pitchFamily="34" charset="0"/>
                      </a:endParaRPr>
                    </a:p>
                    <a:p>
                      <a:pPr algn="ctr" fontAlgn="t">
                        <a:lnSpc>
                          <a:spcPct val="115000"/>
                        </a:lnSpc>
                        <a:spcBef>
                          <a:spcPts val="0"/>
                        </a:spcBef>
                        <a:spcAft>
                          <a:spcPts val="1000"/>
                        </a:spcAft>
                        <a:tabLst>
                          <a:tab pos="1233170" algn="l"/>
                          <a:tab pos="2094865" algn="l"/>
                        </a:tabLst>
                      </a:pPr>
                      <a:r>
                        <a:rPr lang="en-GB" sz="2800" b="0" i="0"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 Presentation</a:t>
                      </a:r>
                    </a:p>
                    <a:p>
                      <a:pPr algn="ctr" fontAlgn="t">
                        <a:lnSpc>
                          <a:spcPct val="115000"/>
                        </a:lnSpc>
                        <a:spcBef>
                          <a:spcPts val="0"/>
                        </a:spcBef>
                        <a:spcAft>
                          <a:spcPts val="1000"/>
                        </a:spcAft>
                        <a:tabLst>
                          <a:tab pos="1233170" algn="l"/>
                          <a:tab pos="2094865" algn="l"/>
                        </a:tabLst>
                      </a:pPr>
                      <a:r>
                        <a:rPr lang="en-GB" sz="2800" b="0" i="0"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Eoin MacCuirc</a:t>
                      </a:r>
                    </a:p>
                    <a:p>
                      <a:pPr algn="ctr" fontAlgn="t">
                        <a:lnSpc>
                          <a:spcPct val="115000"/>
                        </a:lnSpc>
                        <a:spcBef>
                          <a:spcPts val="0"/>
                        </a:spcBef>
                        <a:spcAft>
                          <a:spcPts val="1000"/>
                        </a:spcAft>
                        <a:tabLst>
                          <a:tab pos="1233170" algn="l"/>
                          <a:tab pos="2094865" algn="l"/>
                        </a:tabLst>
                      </a:pPr>
                      <a:endParaRPr lang="en-GB" sz="2800" b="0" i="0"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p>
                      <a:pPr algn="ctr" fontAlgn="t">
                        <a:lnSpc>
                          <a:spcPct val="115000"/>
                        </a:lnSpc>
                        <a:spcBef>
                          <a:spcPts val="0"/>
                        </a:spcBef>
                        <a:spcAft>
                          <a:spcPts val="1000"/>
                        </a:spcAft>
                        <a:tabLst>
                          <a:tab pos="1233170" algn="l"/>
                          <a:tab pos="2094865" algn="l"/>
                        </a:tabLst>
                      </a:pPr>
                      <a:endParaRPr lang="en-GB" sz="2800" b="0" i="0"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p>
                      <a:pPr algn="ctr" fontAlgn="t">
                        <a:lnSpc>
                          <a:spcPct val="115000"/>
                        </a:lnSpc>
                        <a:spcBef>
                          <a:spcPts val="0"/>
                        </a:spcBef>
                        <a:spcAft>
                          <a:spcPts val="1000"/>
                        </a:spcAft>
                        <a:tabLst>
                          <a:tab pos="1233170" algn="l"/>
                          <a:tab pos="2094865" algn="l"/>
                        </a:tabLst>
                      </a:pPr>
                      <a:r>
                        <a:rPr lang="en-GB" sz="2400" b="0" i="0"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Today’s Host </a:t>
                      </a:r>
                    </a:p>
                    <a:p>
                      <a:pPr algn="ctr" fontAlgn="t">
                        <a:lnSpc>
                          <a:spcPct val="115000"/>
                        </a:lnSpc>
                        <a:spcBef>
                          <a:spcPts val="0"/>
                        </a:spcBef>
                        <a:spcAft>
                          <a:spcPts val="1000"/>
                        </a:spcAft>
                        <a:tabLst>
                          <a:tab pos="1233170" algn="l"/>
                          <a:tab pos="2094865" algn="l"/>
                        </a:tabLst>
                      </a:pPr>
                      <a:r>
                        <a:rPr lang="en-GB" sz="2400" b="0" i="0"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Christina Benson</a:t>
                      </a:r>
                    </a:p>
                    <a:p>
                      <a:pPr algn="ctr" fontAlgn="t">
                        <a:lnSpc>
                          <a:spcPct val="115000"/>
                        </a:lnSpc>
                        <a:spcBef>
                          <a:spcPts val="0"/>
                        </a:spcBef>
                        <a:spcAft>
                          <a:spcPts val="1000"/>
                        </a:spcAft>
                        <a:tabLst>
                          <a:tab pos="1233170" algn="l"/>
                          <a:tab pos="2094865" algn="l"/>
                        </a:tabLst>
                      </a:pPr>
                      <a:r>
                        <a:rPr lang="en-GB" sz="2400" b="0" i="0"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Co-host</a:t>
                      </a:r>
                    </a:p>
                    <a:p>
                      <a:pPr algn="ctr" fontAlgn="t">
                        <a:lnSpc>
                          <a:spcPct val="115000"/>
                        </a:lnSpc>
                        <a:spcBef>
                          <a:spcPts val="0"/>
                        </a:spcBef>
                        <a:spcAft>
                          <a:spcPts val="1000"/>
                        </a:spcAft>
                        <a:tabLst>
                          <a:tab pos="1233170" algn="l"/>
                          <a:tab pos="2094865" algn="l"/>
                        </a:tabLst>
                      </a:pPr>
                      <a:r>
                        <a:rPr lang="en-GB" sz="2400" b="0" i="0"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Mary McGuiggan</a:t>
                      </a:r>
                      <a:endParaRPr lang="en-GB" sz="2800" b="0" i="0" u="none" strike="noStrike"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a:p>
                      <a:pPr algn="ctr" fontAlgn="t">
                        <a:lnSpc>
                          <a:spcPct val="115000"/>
                        </a:lnSpc>
                        <a:spcBef>
                          <a:spcPts val="0"/>
                        </a:spcBef>
                        <a:spcAft>
                          <a:spcPts val="1000"/>
                        </a:spcAft>
                        <a:tabLst>
                          <a:tab pos="1233170" algn="l"/>
                          <a:tab pos="2094865" algn="l"/>
                        </a:tabLst>
                      </a:pPr>
                      <a:endParaRPr lang="en-GB" sz="25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105180" marR="105180" marT="8765" marB="0"/>
                </a:tc>
                <a:extLst>
                  <a:ext uri="{0D108BD9-81ED-4DB2-BD59-A6C34878D82A}">
                    <a16:rowId xmlns:a16="http://schemas.microsoft.com/office/drawing/2014/main" val="2384310421"/>
                  </a:ext>
                </a:extLst>
              </a:tr>
            </a:tbl>
          </a:graphicData>
        </a:graphic>
      </p:graphicFrame>
    </p:spTree>
    <p:extLst>
      <p:ext uri="{BB962C8B-B14F-4D97-AF65-F5344CB8AC3E}">
        <p14:creationId xmlns:p14="http://schemas.microsoft.com/office/powerpoint/2010/main" val="76934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5CD6-C648-4B2D-969D-B1749F28F8DF}"/>
              </a:ext>
            </a:extLst>
          </p:cNvPr>
          <p:cNvSpPr>
            <a:spLocks noGrp="1"/>
          </p:cNvSpPr>
          <p:nvPr>
            <p:ph type="title"/>
          </p:nvPr>
        </p:nvSpPr>
        <p:spPr>
          <a:xfrm>
            <a:off x="519300" y="-4406"/>
            <a:ext cx="10515600" cy="962024"/>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br>
              <a:rPr lang="en-GB" b="1" dirty="0"/>
            </a:br>
            <a:r>
              <a:rPr lang="en-GB" b="1" dirty="0"/>
              <a:t>“Triune Brain”</a:t>
            </a:r>
            <a:br>
              <a:rPr lang="en-GB" b="1" dirty="0"/>
            </a:br>
            <a:endParaRPr lang="en-GB" dirty="0"/>
          </a:p>
        </p:txBody>
      </p:sp>
      <p:sp>
        <p:nvSpPr>
          <p:cNvPr id="8" name="Content Placeholder 7">
            <a:extLst>
              <a:ext uri="{FF2B5EF4-FFF2-40B4-BE49-F238E27FC236}">
                <a16:creationId xmlns:a16="http://schemas.microsoft.com/office/drawing/2014/main" id="{3CC7F135-8E44-41C2-8080-223CC5B03BE2}"/>
              </a:ext>
            </a:extLst>
          </p:cNvPr>
          <p:cNvSpPr>
            <a:spLocks noGrp="1"/>
          </p:cNvSpPr>
          <p:nvPr>
            <p:ph sz="half" idx="2"/>
          </p:nvPr>
        </p:nvSpPr>
        <p:spPr/>
        <p:txBody>
          <a:bodyPr/>
          <a:lstStyle/>
          <a:p>
            <a:pPr marL="0" indent="0">
              <a:buNone/>
            </a:pPr>
            <a:br>
              <a:rPr lang="en-GB" dirty="0"/>
            </a:br>
            <a:endParaRPr lang="en-GB" dirty="0"/>
          </a:p>
        </p:txBody>
      </p:sp>
      <p:pic>
        <p:nvPicPr>
          <p:cNvPr id="16" name="Content Placeholder 15" descr="Diagram&#10;&#10;Description automatically generated">
            <a:extLst>
              <a:ext uri="{FF2B5EF4-FFF2-40B4-BE49-F238E27FC236}">
                <a16:creationId xmlns:a16="http://schemas.microsoft.com/office/drawing/2014/main" id="{527F4D95-FB32-429F-9E87-B75864B49E64}"/>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57200" y="1173706"/>
            <a:ext cx="11482151" cy="5161074"/>
          </a:xfrm>
        </p:spPr>
      </p:pic>
      <p:sp>
        <p:nvSpPr>
          <p:cNvPr id="3" name="TextBox 2">
            <a:extLst>
              <a:ext uri="{FF2B5EF4-FFF2-40B4-BE49-F238E27FC236}">
                <a16:creationId xmlns:a16="http://schemas.microsoft.com/office/drawing/2014/main" id="{FE3F1539-5A87-4027-8F82-F90E3F33CCC0}"/>
              </a:ext>
            </a:extLst>
          </p:cNvPr>
          <p:cNvSpPr txBox="1"/>
          <p:nvPr/>
        </p:nvSpPr>
        <p:spPr>
          <a:xfrm>
            <a:off x="212259" y="1836738"/>
            <a:ext cx="3660494" cy="1384995"/>
          </a:xfrm>
          <a:prstGeom prst="rect">
            <a:avLst/>
          </a:prstGeom>
          <a:noFill/>
        </p:spPr>
        <p:txBody>
          <a:bodyPr wrap="square" rtlCol="0">
            <a:spAutoFit/>
          </a:bodyPr>
          <a:lstStyle/>
          <a:p>
            <a:pPr algn="ctr"/>
            <a:r>
              <a:rPr lang="en-GB" sz="2400" dirty="0">
                <a:latin typeface="Verdana" panose="020B0604030504040204" pitchFamily="34" charset="0"/>
                <a:ea typeface="Verdana" panose="020B0604030504040204" pitchFamily="34" charset="0"/>
                <a:cs typeface="Verdana" panose="020B0604030504040204" pitchFamily="34" charset="0"/>
              </a:rPr>
              <a:t>Paul MacLean </a:t>
            </a:r>
          </a:p>
          <a:p>
            <a:pPr algn="ctr"/>
            <a:r>
              <a:rPr lang="en-GB" sz="2400" dirty="0">
                <a:latin typeface="Verdana" panose="020B0604030504040204" pitchFamily="34" charset="0"/>
                <a:ea typeface="Verdana" panose="020B0604030504040204" pitchFamily="34" charset="0"/>
                <a:cs typeface="Verdana" panose="020B0604030504040204" pitchFamily="34" charset="0"/>
              </a:rPr>
              <a:t>“triune brain”  theory</a:t>
            </a:r>
          </a:p>
          <a:p>
            <a:endParaRPr lang="en-GB" dirty="0"/>
          </a:p>
          <a:p>
            <a:endParaRPr lang="en-GB" dirty="0"/>
          </a:p>
        </p:txBody>
      </p:sp>
      <p:sp>
        <p:nvSpPr>
          <p:cNvPr id="7" name="TextBox 6">
            <a:extLst>
              <a:ext uri="{FF2B5EF4-FFF2-40B4-BE49-F238E27FC236}">
                <a16:creationId xmlns:a16="http://schemas.microsoft.com/office/drawing/2014/main" id="{0BE3E05A-6BB0-4D63-B7C1-A2E049F6D87F}"/>
              </a:ext>
            </a:extLst>
          </p:cNvPr>
          <p:cNvSpPr txBox="1"/>
          <p:nvPr/>
        </p:nvSpPr>
        <p:spPr>
          <a:xfrm>
            <a:off x="457200" y="6334780"/>
            <a:ext cx="11035352" cy="523220"/>
          </a:xfrm>
          <a:prstGeom prst="rect">
            <a:avLst/>
          </a:prstGeom>
          <a:noFill/>
        </p:spPr>
        <p:txBody>
          <a:bodyPr wrap="square">
            <a:spAutoFit/>
          </a:bodyPr>
          <a:lstStyle/>
          <a:p>
            <a:r>
              <a:rPr lang="en-GB" sz="1400" i="1" dirty="0">
                <a:hlinkClick r:id="rId4"/>
              </a:rPr>
              <a:t>https://rewardfoundation.org/brain-basics/evolutionary-development-of-the-brain/</a:t>
            </a:r>
            <a:endParaRPr lang="en-GB" sz="1400" i="1" dirty="0"/>
          </a:p>
          <a:p>
            <a:endParaRPr lang="en-GB" sz="1400" i="1" dirty="0"/>
          </a:p>
        </p:txBody>
      </p:sp>
    </p:spTree>
    <p:extLst>
      <p:ext uri="{BB962C8B-B14F-4D97-AF65-F5344CB8AC3E}">
        <p14:creationId xmlns:p14="http://schemas.microsoft.com/office/powerpoint/2010/main" val="3818342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49D3E-C255-405C-ABFB-9FB581ECAC21}"/>
              </a:ext>
            </a:extLst>
          </p:cNvPr>
          <p:cNvSpPr>
            <a:spLocks noGrp="1"/>
          </p:cNvSpPr>
          <p:nvPr>
            <p:ph type="title"/>
          </p:nvPr>
        </p:nvSpPr>
        <p:spPr>
          <a:solidFill>
            <a:schemeClr val="accent1"/>
          </a:solidFill>
        </p:spPr>
        <p:txBody>
          <a:bodyPr/>
          <a:lstStyle/>
          <a:p>
            <a:r>
              <a:rPr lang="en-GB" dirty="0"/>
              <a:t>REFLECTION</a:t>
            </a:r>
          </a:p>
        </p:txBody>
      </p:sp>
      <p:sp>
        <p:nvSpPr>
          <p:cNvPr id="5" name="TextBox 4">
            <a:extLst>
              <a:ext uri="{FF2B5EF4-FFF2-40B4-BE49-F238E27FC236}">
                <a16:creationId xmlns:a16="http://schemas.microsoft.com/office/drawing/2014/main" id="{EAE600B6-9A3A-4A6F-AE07-42017598219C}"/>
              </a:ext>
            </a:extLst>
          </p:cNvPr>
          <p:cNvSpPr txBox="1"/>
          <p:nvPr/>
        </p:nvSpPr>
        <p:spPr>
          <a:xfrm>
            <a:off x="4924865" y="2113946"/>
            <a:ext cx="6428935" cy="4090607"/>
          </a:xfrm>
          <a:prstGeom prst="rect">
            <a:avLst/>
          </a:prstGeom>
          <a:noFill/>
        </p:spPr>
        <p:txBody>
          <a:bodyPr wrap="square" rtlCol="0">
            <a:spAutoFit/>
          </a:bodyPr>
          <a:lstStyle/>
          <a:p>
            <a:pPr>
              <a:lnSpc>
                <a:spcPct val="115000"/>
              </a:lnSpc>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Reflective Practice is simply a method of self-improvement. </a:t>
            </a: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Essentially Reflective Practice is a method of assessing our own thoughts and actions, for the purpose of personal learning and development, it gives you an increased sense of ownership to your learning. </a:t>
            </a: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This comes naturally to many but for others it must be developed. </a:t>
            </a:r>
            <a:endParaRPr lang="en-GB" sz="1800" dirty="0">
              <a:effectLst/>
              <a:latin typeface="Calibri" panose="020F0502020204030204" pitchFamily="34" charset="0"/>
              <a:ea typeface="MS Mincho" panose="02020609040205080304" pitchFamily="49" charset="-128"/>
              <a:cs typeface="Times New Roman" panose="02020603050405020304" pitchFamily="18" charset="0"/>
            </a:endParaRPr>
          </a:p>
          <a:p>
            <a:pPr marL="285750" indent="-285750">
              <a:lnSpc>
                <a:spcPct val="115000"/>
              </a:lnSpc>
              <a:spcAft>
                <a:spcPts val="1000"/>
              </a:spcAft>
              <a:buFontTx/>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dirty="0">
                <a:latin typeface="Calibri" panose="020F0502020204030204" pitchFamily="34" charset="0"/>
                <a:ea typeface="Times New Roman" panose="02020603050405020304" pitchFamily="18" charset="0"/>
                <a:cs typeface="Times New Roman" panose="02020603050405020304" pitchFamily="18" charset="0"/>
              </a:rPr>
              <a:t>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good start would be to keep a reflective journal.  </a:t>
            </a:r>
          </a:p>
          <a:p>
            <a:pPr>
              <a:lnSpc>
                <a:spcPct val="115000"/>
              </a:lnSpc>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 use this technique well and effectively it is important to be honest this lets you see that you are learning and growing, that you are aware of what you are doing, why you are doing it and how if in any way you can improve it!</a:t>
            </a:r>
          </a:p>
        </p:txBody>
      </p:sp>
      <p:pic>
        <p:nvPicPr>
          <p:cNvPr id="8" name="Picture 7" descr="Text&#10;&#10;Description automatically generated">
            <a:extLst>
              <a:ext uri="{FF2B5EF4-FFF2-40B4-BE49-F238E27FC236}">
                <a16:creationId xmlns:a16="http://schemas.microsoft.com/office/drawing/2014/main" id="{9AA871D4-86C5-4C8C-ACBC-B6F85DC80352}"/>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8800"/>
                    </a14:imgEffect>
                    <a14:imgEffect>
                      <a14:brightnessContrast contrast="-40000"/>
                    </a14:imgEffect>
                  </a14:imgLayer>
                </a14:imgProps>
              </a:ext>
              <a:ext uri="{28A0092B-C50C-407E-A947-70E740481C1C}">
                <a14:useLocalDpi xmlns:a14="http://schemas.microsoft.com/office/drawing/2010/main" val="0"/>
              </a:ext>
            </a:extLst>
          </a:blip>
          <a:srcRect l="27910" t="8078" r="8955" b="8638"/>
          <a:stretch/>
        </p:blipFill>
        <p:spPr>
          <a:xfrm>
            <a:off x="838200" y="1740183"/>
            <a:ext cx="3848670" cy="4838132"/>
          </a:xfrm>
          <a:prstGeom prst="rect">
            <a:avLst/>
          </a:prstGeom>
        </p:spPr>
      </p:pic>
    </p:spTree>
    <p:extLst>
      <p:ext uri="{BB962C8B-B14F-4D97-AF65-F5344CB8AC3E}">
        <p14:creationId xmlns:p14="http://schemas.microsoft.com/office/powerpoint/2010/main" val="187310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C18749-6012-41E8-A86F-E0B2521B10F3}"/>
              </a:ext>
            </a:extLst>
          </p:cNvPr>
          <p:cNvSpPr txBox="1">
            <a:spLocks noGrp="1"/>
          </p:cNvSpPr>
          <p:nvPr>
            <p:ph type="title"/>
          </p:nvPr>
        </p:nvSpPr>
        <p:spPr>
          <a:xfrm>
            <a:off x="117146" y="5362296"/>
            <a:ext cx="12040218" cy="1421928"/>
          </a:xfrm>
          <a:prstGeom prst="rect">
            <a:avLst/>
          </a:prstGeom>
          <a:solidFill>
            <a:schemeClr val="accent1">
              <a:lumMod val="40000"/>
              <a:lumOff val="60000"/>
            </a:schemeClr>
          </a:solidFill>
        </p:spPr>
        <p:txBody>
          <a:bodyPr wrap="square">
            <a:spAutoFit/>
          </a:bodyPr>
          <a:lstStyle/>
          <a:p>
            <a:pPr algn="ctr"/>
            <a:r>
              <a:rPr lang="en-US" sz="4800" dirty="0">
                <a:effectLst/>
                <a:latin typeface="Verdana" panose="020B0604030504040204" pitchFamily="34" charset="0"/>
                <a:ea typeface="Verdana" panose="020B0604030504040204" pitchFamily="34" charset="0"/>
                <a:cs typeface="Verdana" panose="020B0604030504040204" pitchFamily="34" charset="0"/>
              </a:rPr>
              <a:t>Maximizing </a:t>
            </a:r>
            <a:br>
              <a:rPr lang="en-US" sz="4800" dirty="0">
                <a:effectLst/>
                <a:latin typeface="Verdana" panose="020B0604030504040204" pitchFamily="34" charset="0"/>
                <a:ea typeface="Verdana" panose="020B0604030504040204" pitchFamily="34" charset="0"/>
                <a:cs typeface="Verdana" panose="020B0604030504040204" pitchFamily="34" charset="0"/>
              </a:rPr>
            </a:br>
            <a:r>
              <a:rPr lang="en-US" sz="4800" dirty="0">
                <a:effectLst/>
                <a:latin typeface="Verdana" panose="020B0604030504040204" pitchFamily="34" charset="0"/>
                <a:ea typeface="Verdana" panose="020B0604030504040204" pitchFamily="34" charset="0"/>
                <a:cs typeface="Verdana" panose="020B0604030504040204" pitchFamily="34" charset="0"/>
              </a:rPr>
              <a:t>your energy</a:t>
            </a:r>
            <a:endParaRPr lang="en-GB" sz="4800" dirty="0"/>
          </a:p>
        </p:txBody>
      </p:sp>
      <p:pic>
        <p:nvPicPr>
          <p:cNvPr id="4" name="Picture 3" descr="Text, whiteboard&#10;&#10;Description automatically generated">
            <a:extLst>
              <a:ext uri="{FF2B5EF4-FFF2-40B4-BE49-F238E27FC236}">
                <a16:creationId xmlns:a16="http://schemas.microsoft.com/office/drawing/2014/main" id="{DC96F657-D7E5-4A77-AB4F-F6E145D8B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803" y="208633"/>
            <a:ext cx="4043197" cy="5153663"/>
          </a:xfrm>
          <a:prstGeom prst="ellipse">
            <a:avLst/>
          </a:prstGeom>
          <a:ln>
            <a:noFill/>
          </a:ln>
          <a:effectLst>
            <a:softEdge rad="112500"/>
          </a:effectLst>
        </p:spPr>
      </p:pic>
      <p:pic>
        <p:nvPicPr>
          <p:cNvPr id="6" name="Picture 5" descr="Graphical user interface, text, application&#10;&#10;Description automatically generated">
            <a:extLst>
              <a:ext uri="{FF2B5EF4-FFF2-40B4-BE49-F238E27FC236}">
                <a16:creationId xmlns:a16="http://schemas.microsoft.com/office/drawing/2014/main" id="{60403294-0253-45D0-8389-7CCD87363A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782" y="208633"/>
            <a:ext cx="3340833" cy="51536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nvGrpSpPr>
          <p:cNvPr id="7" name="Canvas 10">
            <a:extLst>
              <a:ext uri="{FF2B5EF4-FFF2-40B4-BE49-F238E27FC236}">
                <a16:creationId xmlns:a16="http://schemas.microsoft.com/office/drawing/2014/main" id="{EE3BFCA5-F462-42B0-A0FF-2C4267A28B58}"/>
              </a:ext>
            </a:extLst>
          </p:cNvPr>
          <p:cNvGrpSpPr/>
          <p:nvPr/>
        </p:nvGrpSpPr>
        <p:grpSpPr>
          <a:xfrm>
            <a:off x="3979948" y="2367172"/>
            <a:ext cx="3863702" cy="2832626"/>
            <a:chOff x="586119" y="136283"/>
            <a:chExt cx="5126341" cy="2526272"/>
          </a:xfrm>
        </p:grpSpPr>
        <p:sp>
          <p:nvSpPr>
            <p:cNvPr id="8" name="Rectangle 7">
              <a:extLst>
                <a:ext uri="{FF2B5EF4-FFF2-40B4-BE49-F238E27FC236}">
                  <a16:creationId xmlns:a16="http://schemas.microsoft.com/office/drawing/2014/main" id="{9F0D10CE-7022-475A-8424-4361F0BFB443}"/>
                </a:ext>
              </a:extLst>
            </p:cNvPr>
            <p:cNvSpPr/>
            <p:nvPr/>
          </p:nvSpPr>
          <p:spPr>
            <a:xfrm>
              <a:off x="3149600" y="2089150"/>
              <a:ext cx="2562860" cy="573405"/>
            </a:xfrm>
            <a:prstGeom prst="rect">
              <a:avLst/>
            </a:prstGeom>
            <a:solidFill>
              <a:prstClr val="white"/>
            </a:solidFill>
          </p:spPr>
        </p:sp>
        <p:grpSp>
          <p:nvGrpSpPr>
            <p:cNvPr id="9" name="Group 8">
              <a:extLst>
                <a:ext uri="{FF2B5EF4-FFF2-40B4-BE49-F238E27FC236}">
                  <a16:creationId xmlns:a16="http://schemas.microsoft.com/office/drawing/2014/main" id="{82567396-A546-4905-A921-E236296EDC38}"/>
                </a:ext>
              </a:extLst>
            </p:cNvPr>
            <p:cNvGrpSpPr/>
            <p:nvPr/>
          </p:nvGrpSpPr>
          <p:grpSpPr>
            <a:xfrm>
              <a:off x="586119" y="136283"/>
              <a:ext cx="4942555" cy="901656"/>
              <a:chOff x="766119" y="225327"/>
              <a:chExt cx="4942555" cy="901656"/>
            </a:xfrm>
          </p:grpSpPr>
          <p:sp>
            <p:nvSpPr>
              <p:cNvPr id="10" name="Rectangle: Rounded Corners 9">
                <a:extLst>
                  <a:ext uri="{FF2B5EF4-FFF2-40B4-BE49-F238E27FC236}">
                    <a16:creationId xmlns:a16="http://schemas.microsoft.com/office/drawing/2014/main" id="{4C1BE1D6-DC83-44CF-963D-53BD215F9B90}"/>
                  </a:ext>
                </a:extLst>
              </p:cNvPr>
              <p:cNvSpPr/>
              <p:nvPr/>
            </p:nvSpPr>
            <p:spPr>
              <a:xfrm>
                <a:off x="766119" y="225327"/>
                <a:ext cx="1212305" cy="891156"/>
              </a:xfrm>
              <a:prstGeom prst="roundRect">
                <a:avLst/>
              </a:prstGeom>
              <a:solidFill>
                <a:schemeClr val="accent6">
                  <a:lumMod val="60000"/>
                  <a:lumOff val="40000"/>
                </a:scheme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Text Box 7">
                <a:extLst>
                  <a:ext uri="{FF2B5EF4-FFF2-40B4-BE49-F238E27FC236}">
                    <a16:creationId xmlns:a16="http://schemas.microsoft.com/office/drawing/2014/main" id="{422610D1-D057-4A83-B71D-7A4240E7BFC1}"/>
                  </a:ext>
                </a:extLst>
              </p:cNvPr>
              <p:cNvSpPr txBox="1"/>
              <p:nvPr/>
            </p:nvSpPr>
            <p:spPr>
              <a:xfrm>
                <a:off x="919800" y="525544"/>
                <a:ext cx="972234" cy="38446"/>
              </a:xfrm>
              <a:prstGeom prst="rect">
                <a:avLst/>
              </a:prstGeom>
              <a:solidFill>
                <a:srgbClr val="70AD47">
                  <a:lumMod val="60000"/>
                  <a:lumOff val="4000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START</a:t>
                </a:r>
              </a:p>
            </p:txBody>
          </p:sp>
          <p:sp>
            <p:nvSpPr>
              <p:cNvPr id="12" name="Rectangle: Rounded Corners 11">
                <a:extLst>
                  <a:ext uri="{FF2B5EF4-FFF2-40B4-BE49-F238E27FC236}">
                    <a16:creationId xmlns:a16="http://schemas.microsoft.com/office/drawing/2014/main" id="{2A3B83B3-6370-486A-A27E-128FDF9F790B}"/>
                  </a:ext>
                </a:extLst>
              </p:cNvPr>
              <p:cNvSpPr/>
              <p:nvPr/>
            </p:nvSpPr>
            <p:spPr>
              <a:xfrm>
                <a:off x="4553193" y="229819"/>
                <a:ext cx="1155481" cy="891155"/>
              </a:xfrm>
              <a:prstGeom prst="roundRect">
                <a:avLst/>
              </a:prstGeom>
              <a:solidFill>
                <a:schemeClr val="accent1">
                  <a:lumMod val="40000"/>
                  <a:lumOff val="60000"/>
                </a:scheme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Text Box 8">
                <a:extLst>
                  <a:ext uri="{FF2B5EF4-FFF2-40B4-BE49-F238E27FC236}">
                    <a16:creationId xmlns:a16="http://schemas.microsoft.com/office/drawing/2014/main" id="{959FB445-38A1-4A4D-8FD7-EC2696669BCB}"/>
                  </a:ext>
                </a:extLst>
              </p:cNvPr>
              <p:cNvSpPr txBox="1"/>
              <p:nvPr/>
            </p:nvSpPr>
            <p:spPr>
              <a:xfrm>
                <a:off x="4713672" y="495371"/>
                <a:ext cx="934082" cy="241300"/>
              </a:xfrm>
              <a:prstGeom prst="rect">
                <a:avLst/>
              </a:prstGeom>
              <a:solidFill>
                <a:srgbClr val="4472C4">
                  <a:lumMod val="40000"/>
                  <a:lumOff val="60000"/>
                </a:srgb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KEEP</a:t>
                </a:r>
              </a:p>
            </p:txBody>
          </p:sp>
          <p:sp>
            <p:nvSpPr>
              <p:cNvPr id="14" name="Rectangle: Rounded Corners 13">
                <a:extLst>
                  <a:ext uri="{FF2B5EF4-FFF2-40B4-BE49-F238E27FC236}">
                    <a16:creationId xmlns:a16="http://schemas.microsoft.com/office/drawing/2014/main" id="{D2C3A9F0-2244-4990-954C-2D2378ABDBB6}"/>
                  </a:ext>
                </a:extLst>
              </p:cNvPr>
              <p:cNvSpPr/>
              <p:nvPr/>
            </p:nvSpPr>
            <p:spPr>
              <a:xfrm>
                <a:off x="2664992" y="225328"/>
                <a:ext cx="1155479" cy="90165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Text Box 9">
                <a:extLst>
                  <a:ext uri="{FF2B5EF4-FFF2-40B4-BE49-F238E27FC236}">
                    <a16:creationId xmlns:a16="http://schemas.microsoft.com/office/drawing/2014/main" id="{5BDFD665-E135-4FE8-B7FE-BB363D6932DD}"/>
                  </a:ext>
                </a:extLst>
              </p:cNvPr>
              <p:cNvSpPr txBox="1"/>
              <p:nvPr/>
            </p:nvSpPr>
            <p:spPr>
              <a:xfrm flipH="1">
                <a:off x="2881191" y="540342"/>
                <a:ext cx="896818" cy="190503"/>
              </a:xfrm>
              <a:prstGeom prst="rect">
                <a:avLst/>
              </a:prstGeom>
              <a:solidFill>
                <a:srgbClr val="FF000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STOP</a:t>
                </a:r>
              </a:p>
            </p:txBody>
          </p:sp>
        </p:grpSp>
      </p:grpSp>
      <p:sp>
        <p:nvSpPr>
          <p:cNvPr id="2" name="TextBox 1">
            <a:extLst>
              <a:ext uri="{FF2B5EF4-FFF2-40B4-BE49-F238E27FC236}">
                <a16:creationId xmlns:a16="http://schemas.microsoft.com/office/drawing/2014/main" id="{A57B1E07-2299-421D-AAD6-4F562C067B49}"/>
              </a:ext>
            </a:extLst>
          </p:cNvPr>
          <p:cNvSpPr txBox="1"/>
          <p:nvPr/>
        </p:nvSpPr>
        <p:spPr>
          <a:xfrm>
            <a:off x="4130080" y="4217017"/>
            <a:ext cx="3563439" cy="707886"/>
          </a:xfrm>
          <a:prstGeom prst="rect">
            <a:avLst/>
          </a:prstGeom>
          <a:noFill/>
        </p:spPr>
        <p:txBody>
          <a:bodyPr wrap="square" rtlCol="0">
            <a:spAutoFit/>
          </a:bodyPr>
          <a:lstStyle/>
          <a:p>
            <a:pPr algn="ctr"/>
            <a:r>
              <a:rPr lang="en-GB" sz="4000" dirty="0"/>
              <a:t>REFLECTION</a:t>
            </a:r>
          </a:p>
        </p:txBody>
      </p:sp>
    </p:spTree>
    <p:extLst>
      <p:ext uri="{BB962C8B-B14F-4D97-AF65-F5344CB8AC3E}">
        <p14:creationId xmlns:p14="http://schemas.microsoft.com/office/powerpoint/2010/main" val="3160836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06BCA-9CEE-49A3-9AF5-29249EE13E68}"/>
              </a:ext>
            </a:extLst>
          </p:cNvPr>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en-GB" sz="5400" dirty="0">
                <a:latin typeface="Verdana" panose="020B0604030504040204" pitchFamily="34" charset="0"/>
                <a:ea typeface="Verdana" panose="020B0604030504040204" pitchFamily="34" charset="0"/>
                <a:cs typeface="Verdana" panose="020B0604030504040204" pitchFamily="34" charset="0"/>
              </a:rPr>
              <a:t>Intuition</a:t>
            </a:r>
          </a:p>
        </p:txBody>
      </p:sp>
      <p:sp>
        <p:nvSpPr>
          <p:cNvPr id="4" name="TextBox 3">
            <a:extLst>
              <a:ext uri="{FF2B5EF4-FFF2-40B4-BE49-F238E27FC236}">
                <a16:creationId xmlns:a16="http://schemas.microsoft.com/office/drawing/2014/main" id="{00E1C200-5073-4E6F-A401-F55A0CE16E90}"/>
              </a:ext>
            </a:extLst>
          </p:cNvPr>
          <p:cNvSpPr txBox="1"/>
          <p:nvPr/>
        </p:nvSpPr>
        <p:spPr>
          <a:xfrm>
            <a:off x="474784" y="1690688"/>
            <a:ext cx="7019710" cy="5201424"/>
          </a:xfrm>
          <a:prstGeom prst="rect">
            <a:avLst/>
          </a:prstGeom>
          <a:noFill/>
        </p:spPr>
        <p:txBody>
          <a:bodyPr wrap="square">
            <a:spAutoFit/>
          </a:bodyPr>
          <a:lstStyle/>
          <a:p>
            <a:r>
              <a:rPr lang="en-GB" sz="2000" dirty="0">
                <a:latin typeface="Verdana" panose="020B0604030504040204" pitchFamily="34" charset="0"/>
                <a:ea typeface="Verdana" panose="020B0604030504040204" pitchFamily="34" charset="0"/>
                <a:cs typeface="Verdana" panose="020B0604030504040204" pitchFamily="34" charset="0"/>
              </a:rPr>
              <a:t>Intuition is a form of knowledge that appears in consciousness without obvious deliberation. It is not magical but rather a faculty in which hunches are generated by the unconscious mind rapidly sifting through past experience and cumulative knowledge.</a:t>
            </a:r>
          </a:p>
          <a:p>
            <a:endParaRPr lang="en-GB" sz="2000" dirty="0">
              <a:latin typeface="Verdana" panose="020B0604030504040204" pitchFamily="34" charset="0"/>
              <a:ea typeface="Verdana" panose="020B0604030504040204" pitchFamily="34" charset="0"/>
              <a:cs typeface="Verdana" panose="020B0604030504040204" pitchFamily="34" charset="0"/>
            </a:endParaRPr>
          </a:p>
          <a:p>
            <a:r>
              <a:rPr lang="en-GB" sz="2000" dirty="0">
                <a:latin typeface="Verdana" panose="020B0604030504040204" pitchFamily="34" charset="0"/>
                <a:ea typeface="Verdana" panose="020B0604030504040204" pitchFamily="34" charset="0"/>
                <a:cs typeface="Verdana" panose="020B0604030504040204" pitchFamily="34" charset="0"/>
              </a:rPr>
              <a:t>Often referred to as “gut feelings,” intuition tends to arise holistically and quickly, without awareness of the underlying mental processing of information. </a:t>
            </a:r>
          </a:p>
          <a:p>
            <a:pPr algn="r"/>
            <a:r>
              <a:rPr lang="en-GB" sz="1400" i="1" dirty="0">
                <a:latin typeface="Verdana" panose="020B0604030504040204" pitchFamily="34" charset="0"/>
                <a:ea typeface="Verdana" panose="020B0604030504040204" pitchFamily="34" charset="0"/>
                <a:cs typeface="Verdana" panose="020B0604030504040204" pitchFamily="34" charset="0"/>
              </a:rPr>
              <a:t>www.psychologytoday.com</a:t>
            </a:r>
          </a:p>
          <a:p>
            <a:pPr algn="ctr"/>
            <a:endParaRPr lang="en-GB" sz="2000" dirty="0">
              <a:latin typeface="Verdana" panose="020B0604030504040204" pitchFamily="34" charset="0"/>
              <a:ea typeface="Verdana" panose="020B0604030504040204" pitchFamily="34" charset="0"/>
              <a:cs typeface="Verdana" panose="020B0604030504040204" pitchFamily="34" charset="0"/>
            </a:endParaRPr>
          </a:p>
          <a:p>
            <a:pPr algn="ctr"/>
            <a:r>
              <a:rPr lang="en-GB" sz="2000" dirty="0">
                <a:latin typeface="Verdana" panose="020B0604030504040204" pitchFamily="34" charset="0"/>
                <a:ea typeface="Verdana" panose="020B0604030504040204" pitchFamily="34" charset="0"/>
                <a:cs typeface="Verdana" panose="020B0604030504040204" pitchFamily="34" charset="0"/>
              </a:rPr>
              <a:t>Freddie taught the theory </a:t>
            </a:r>
          </a:p>
          <a:p>
            <a:pPr algn="ctr"/>
            <a:r>
              <a:rPr lang="en-GB" sz="2000" dirty="0">
                <a:latin typeface="Verdana" panose="020B0604030504040204" pitchFamily="34" charset="0"/>
                <a:ea typeface="Verdana" panose="020B0604030504040204" pitchFamily="34" charset="0"/>
                <a:cs typeface="Verdana" panose="020B0604030504040204" pitchFamily="34" charset="0"/>
              </a:rPr>
              <a:t>‘Your body knows what you need’</a:t>
            </a:r>
          </a:p>
          <a:p>
            <a:pPr algn="ctr"/>
            <a:endParaRPr lang="en-GB" sz="2000" dirty="0">
              <a:latin typeface="Verdana" panose="020B0604030504040204" pitchFamily="34" charset="0"/>
              <a:ea typeface="Verdana" panose="020B0604030504040204" pitchFamily="34" charset="0"/>
              <a:cs typeface="Verdana" panose="020B0604030504040204" pitchFamily="34" charset="0"/>
            </a:endParaRPr>
          </a:p>
          <a:p>
            <a:pPr algn="ctr"/>
            <a:r>
              <a:rPr lang="en-GB" sz="2000" dirty="0">
                <a:latin typeface="Verdana" panose="020B0604030504040204" pitchFamily="34" charset="0"/>
                <a:ea typeface="Verdana" panose="020B0604030504040204" pitchFamily="34" charset="0"/>
                <a:cs typeface="Verdana" panose="020B0604030504040204" pitchFamily="34" charset="0"/>
              </a:rPr>
              <a:t>Learn to listen and rely on what you feel is right for you without needing validation externally.</a:t>
            </a:r>
            <a:endParaRPr lang="en-GB" dirty="0"/>
          </a:p>
          <a:p>
            <a:endParaRPr lang="en-GB" dirty="0"/>
          </a:p>
        </p:txBody>
      </p:sp>
      <p:pic>
        <p:nvPicPr>
          <p:cNvPr id="6" name="Picture 5" descr="Text&#10;&#10;Description automatically generated">
            <a:extLst>
              <a:ext uri="{FF2B5EF4-FFF2-40B4-BE49-F238E27FC236}">
                <a16:creationId xmlns:a16="http://schemas.microsoft.com/office/drawing/2014/main" id="{6A1FB6F9-96B4-4432-BCFF-D16B98BEB12C}"/>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942729" y="2086214"/>
            <a:ext cx="3903528" cy="4147301"/>
          </a:xfrm>
          <a:prstGeom prst="rect">
            <a:avLst/>
          </a:prstGeom>
        </p:spPr>
      </p:pic>
    </p:spTree>
    <p:extLst>
      <p:ext uri="{BB962C8B-B14F-4D97-AF65-F5344CB8AC3E}">
        <p14:creationId xmlns:p14="http://schemas.microsoft.com/office/powerpoint/2010/main" val="2913420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49110-445F-40BD-8401-BDB154CAD414}"/>
              </a:ext>
            </a:extLst>
          </p:cNvPr>
          <p:cNvSpPr>
            <a:spLocks noGrp="1"/>
          </p:cNvSpPr>
          <p:nvPr>
            <p:ph type="title"/>
          </p:nvPr>
        </p:nvSpPr>
        <p:spPr>
          <a:xfrm>
            <a:off x="838200" y="365125"/>
            <a:ext cx="10515600" cy="1026947"/>
          </a:xfrm>
          <a:solidFill>
            <a:schemeClr val="accent1">
              <a:lumMod val="60000"/>
              <a:lumOff val="40000"/>
            </a:schemeClr>
          </a:solidFill>
        </p:spPr>
        <p:txBody>
          <a:bodyPr/>
          <a:lstStyle/>
          <a:p>
            <a:r>
              <a:rPr lang="en-GB" dirty="0"/>
              <a:t>BACH FLOWERS</a:t>
            </a:r>
          </a:p>
        </p:txBody>
      </p:sp>
      <p:sp>
        <p:nvSpPr>
          <p:cNvPr id="4" name="TextBox 3">
            <a:extLst>
              <a:ext uri="{FF2B5EF4-FFF2-40B4-BE49-F238E27FC236}">
                <a16:creationId xmlns:a16="http://schemas.microsoft.com/office/drawing/2014/main" id="{ACEA3AA0-4FB8-47A0-A12E-25072114837C}"/>
              </a:ext>
            </a:extLst>
          </p:cNvPr>
          <p:cNvSpPr txBox="1"/>
          <p:nvPr/>
        </p:nvSpPr>
        <p:spPr>
          <a:xfrm>
            <a:off x="92075" y="1489792"/>
            <a:ext cx="7805563" cy="5129371"/>
          </a:xfrm>
          <a:prstGeom prst="rect">
            <a:avLst/>
          </a:prstGeom>
          <a:noFill/>
        </p:spPr>
        <p:txBody>
          <a:bodyPr wrap="square">
            <a:spAutoFit/>
          </a:bodyPr>
          <a:lstStyle/>
          <a:p>
            <a:r>
              <a:rPr lang="en-GB" sz="2000" dirty="0">
                <a:ea typeface="Verdana" panose="020B0604030504040204" pitchFamily="34" charset="0"/>
                <a:cs typeface="Verdana" panose="020B0604030504040204" pitchFamily="34" charset="0"/>
              </a:rPr>
              <a:t>Edward Bach (pronounced 'Batch) was born in 1886 in England and qualified in 1912 as a doctor</a:t>
            </a:r>
            <a:r>
              <a:rPr lang="en-GB" sz="2000" dirty="0"/>
              <a:t>. was a visionary healer who recognized the soul-spiritual dimensions of healing, decades before this awareness gained public acceptance. Bach although trained in conventional medicine, knew that the physical symptoms he treated were intimately related to the emotional and mental conditions of his patients.</a:t>
            </a:r>
            <a:endParaRPr lang="en-GB" sz="2000" dirty="0">
              <a:ea typeface="Verdana" panose="020B0604030504040204" pitchFamily="34" charset="0"/>
              <a:cs typeface="Verdana" panose="020B0604030504040204" pitchFamily="34" charset="0"/>
            </a:endParaRPr>
          </a:p>
          <a:p>
            <a:endParaRPr lang="en-GB" sz="2000" dirty="0">
              <a:latin typeface="Verdana" panose="020B0604030504040204" pitchFamily="34" charset="0"/>
              <a:ea typeface="Verdana" panose="020B0604030504040204" pitchFamily="34" charset="0"/>
              <a:cs typeface="Verdana" panose="020B0604030504040204" pitchFamily="34" charset="0"/>
            </a:endParaRPr>
          </a:p>
          <a:p>
            <a:r>
              <a:rPr lang="en-GB" sz="2000" dirty="0"/>
              <a:t>In the 1930s, He sought a natural, non-toxic method of addressing inner levels of human experience. Although widely recognized as an outstanding bacteriologist and homeopathic medical doctor, Bach left his practice to develop a new healing modality derived from the fresh blossoms of plants. During the time the world was suffering from the Great Depression, Fascism and Nazism.</a:t>
            </a:r>
          </a:p>
          <a:p>
            <a:endParaRPr lang="en-GB" sz="2000" dirty="0"/>
          </a:p>
          <a:p>
            <a:r>
              <a:rPr lang="en-GB" sz="2000" dirty="0"/>
              <a:t>Bach developed a set of 38 flower remedies which could help the human soul overcome fear, despair, and depression.</a:t>
            </a:r>
          </a:p>
        </p:txBody>
      </p:sp>
      <p:graphicFrame>
        <p:nvGraphicFramePr>
          <p:cNvPr id="11" name="Object 10">
            <a:extLst>
              <a:ext uri="{FF2B5EF4-FFF2-40B4-BE49-F238E27FC236}">
                <a16:creationId xmlns:a16="http://schemas.microsoft.com/office/drawing/2014/main" id="{0CCC7CCF-D27A-495D-A87C-68AC75E8F7DA}"/>
              </a:ext>
            </a:extLst>
          </p:cNvPr>
          <p:cNvGraphicFramePr>
            <a:graphicFrameLocks noChangeAspect="1"/>
          </p:cNvGraphicFramePr>
          <p:nvPr>
            <p:extLst>
              <p:ext uri="{D42A27DB-BD31-4B8C-83A1-F6EECF244321}">
                <p14:modId xmlns:p14="http://schemas.microsoft.com/office/powerpoint/2010/main" val="3012262719"/>
              </p:ext>
            </p:extLst>
          </p:nvPr>
        </p:nvGraphicFramePr>
        <p:xfrm>
          <a:off x="92075" y="92075"/>
          <a:ext cx="742950" cy="488950"/>
        </p:xfrm>
        <a:graphic>
          <a:graphicData uri="http://schemas.openxmlformats.org/presentationml/2006/ole">
            <mc:AlternateContent xmlns:mc="http://schemas.openxmlformats.org/markup-compatibility/2006">
              <mc:Choice xmlns:v="urn:schemas-microsoft-com:vml" Requires="v">
                <p:oleObj spid="_x0000_s1026" name="Packager Shell Object" showAsIcon="1" r:id="rId4" imgW="743400" imgH="488520" progId="Package">
                  <p:embed/>
                </p:oleObj>
              </mc:Choice>
              <mc:Fallback>
                <p:oleObj name="Packager Shell Object" showAsIcon="1" r:id="rId4" imgW="743400" imgH="488520" progId="Package">
                  <p:embed/>
                  <p:pic>
                    <p:nvPicPr>
                      <p:cNvPr id="0" name=""/>
                      <p:cNvPicPr/>
                      <p:nvPr/>
                    </p:nvPicPr>
                    <p:blipFill>
                      <a:blip r:embed="rId5"/>
                      <a:stretch>
                        <a:fillRect/>
                      </a:stretch>
                    </p:blipFill>
                    <p:spPr>
                      <a:xfrm>
                        <a:off x="92075" y="92075"/>
                        <a:ext cx="742950" cy="488950"/>
                      </a:xfrm>
                      <a:prstGeom prst="rect">
                        <a:avLst/>
                      </a:prstGeom>
                    </p:spPr>
                  </p:pic>
                </p:oleObj>
              </mc:Fallback>
            </mc:AlternateContent>
          </a:graphicData>
        </a:graphic>
      </p:graphicFrame>
      <p:pic>
        <p:nvPicPr>
          <p:cNvPr id="15" name="Picture 14" descr="Text, whiteboard&#10;&#10;Description automatically generated">
            <a:extLst>
              <a:ext uri="{FF2B5EF4-FFF2-40B4-BE49-F238E27FC236}">
                <a16:creationId xmlns:a16="http://schemas.microsoft.com/office/drawing/2014/main" id="{30D1E9F1-9171-4FF1-AEFC-538FDC55CFC5}"/>
              </a:ext>
            </a:extLst>
          </p:cNvPr>
          <p:cNvPicPr/>
          <p:nvPr/>
        </p:nvPicPr>
        <p:blipFill rotWithShape="1">
          <a:blip r:embed="rId6">
            <a:extLst>
              <a:ext uri="{BEBA8EAE-BF5A-486C-A8C5-ECC9F3942E4B}">
                <a14:imgProps xmlns:a14="http://schemas.microsoft.com/office/drawing/2010/main">
                  <a14:imgLayer r:embed="rId7">
                    <a14:imgEffect>
                      <a14:colorTemperature colorTemp="5300"/>
                    </a14:imgEffect>
                    <a14:imgEffect>
                      <a14:brightnessContrast bright="40000" contrast="40000"/>
                    </a14:imgEffect>
                  </a14:imgLayer>
                </a14:imgProps>
              </a:ext>
              <a:ext uri="{28A0092B-C50C-407E-A947-70E740481C1C}">
                <a14:useLocalDpi xmlns:a14="http://schemas.microsoft.com/office/drawing/2010/main" val="0"/>
              </a:ext>
            </a:extLst>
          </a:blip>
          <a:srcRect l="1662" t="2298" r="3113" b="6525"/>
          <a:stretch/>
        </p:blipFill>
        <p:spPr bwMode="auto">
          <a:xfrm>
            <a:off x="7897638" y="1731222"/>
            <a:ext cx="3999865" cy="45339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59110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1B2AD2-140B-47E6-82A5-73E4CE0EC165}"/>
              </a:ext>
            </a:extLst>
          </p:cNvPr>
          <p:cNvSpPr>
            <a:spLocks noGrp="1"/>
          </p:cNvSpPr>
          <p:nvPr>
            <p:ph type="title"/>
          </p:nvPr>
        </p:nvSpPr>
        <p:spPr>
          <a:xfrm>
            <a:off x="0" y="-8607"/>
            <a:ext cx="5141943" cy="1178540"/>
          </a:xfrm>
          <a:solidFill>
            <a:schemeClr val="accent1"/>
          </a:solidFill>
        </p:spPr>
        <p:txBody>
          <a:bodyPr vert="horz" lIns="91440" tIns="45720" rIns="91440" bIns="45720" rtlCol="0" anchor="ctr">
            <a:normAutofit fontScale="90000"/>
          </a:bodyPr>
          <a:lstStyle/>
          <a:p>
            <a:br>
              <a:rPr lang="en-US" sz="2800" dirty="0">
                <a:solidFill>
                  <a:srgbClr val="000000"/>
                </a:solidFill>
              </a:rPr>
            </a:br>
            <a:r>
              <a:rPr lang="en-US" sz="3100" dirty="0">
                <a:solidFill>
                  <a:srgbClr val="000000"/>
                </a:solidFill>
              </a:rPr>
              <a:t>Fr. Freddie Fox and Bach Flowers</a:t>
            </a:r>
            <a:br>
              <a:rPr lang="en-US" sz="2800" dirty="0">
                <a:solidFill>
                  <a:srgbClr val="000000"/>
                </a:solidFill>
              </a:rPr>
            </a:br>
            <a:endParaRPr lang="en-US" sz="2800" dirty="0">
              <a:solidFill>
                <a:srgbClr val="000000"/>
              </a:solidFill>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BE81CD8E-AA9E-4C97-A4E6-D8E372DE2E10}"/>
              </a:ext>
            </a:extLst>
          </p:cNvPr>
          <p:cNvPicPr>
            <a:picLocks noChangeAspect="1"/>
          </p:cNvPicPr>
          <p:nvPr/>
        </p:nvPicPr>
        <p:blipFill rotWithShape="1">
          <a:blip r:embed="rId4">
            <a:alphaModFix/>
          </a:blip>
          <a:srcRect l="1372" r="15506"/>
          <a:stretch/>
        </p:blipFill>
        <p:spPr>
          <a:xfrm>
            <a:off x="-79888" y="747226"/>
            <a:ext cx="5160213" cy="5400962"/>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TextBox 3">
            <a:extLst>
              <a:ext uri="{FF2B5EF4-FFF2-40B4-BE49-F238E27FC236}">
                <a16:creationId xmlns:a16="http://schemas.microsoft.com/office/drawing/2014/main" id="{9736EEDE-273C-4417-A172-AF8A463E5953}"/>
              </a:ext>
            </a:extLst>
          </p:cNvPr>
          <p:cNvSpPr txBox="1"/>
          <p:nvPr/>
        </p:nvSpPr>
        <p:spPr>
          <a:xfrm>
            <a:off x="5392954" y="122830"/>
            <a:ext cx="6880244" cy="6409569"/>
          </a:xfrm>
          <a:prstGeom prst="rect">
            <a:avLst/>
          </a:prstGeom>
        </p:spPr>
        <p:txBody>
          <a:bodyPr vert="horz" lIns="91440" tIns="45720" rIns="91440" bIns="45720" rtlCol="0" anchor="ctr">
            <a:noAutofit/>
          </a:bodyPr>
          <a:lstStyle/>
          <a:p>
            <a:pPr>
              <a:lnSpc>
                <a:spcPct val="90000"/>
              </a:lnSpc>
              <a:spcAft>
                <a:spcPts val="600"/>
              </a:spcAft>
            </a:pPr>
            <a:r>
              <a:rPr lang="en-US" sz="2400" dirty="0">
                <a:solidFill>
                  <a:srgbClr val="000000"/>
                </a:solidFill>
              </a:rPr>
              <a:t>Like Edward Bach Freddie also felt there was a mental and emotional aspect underlying health problems and In June 1993 he identified positive affirmations to counteract negative feelings associated with each flower remedy.</a:t>
            </a:r>
          </a:p>
          <a:p>
            <a:pPr>
              <a:lnSpc>
                <a:spcPct val="90000"/>
              </a:lnSpc>
              <a:spcAft>
                <a:spcPts val="600"/>
              </a:spcAft>
            </a:pPr>
            <a:endParaRPr lang="en-US" sz="2400" dirty="0">
              <a:solidFill>
                <a:srgbClr val="000000"/>
              </a:solidFill>
            </a:endParaRPr>
          </a:p>
          <a:p>
            <a:pPr>
              <a:lnSpc>
                <a:spcPct val="90000"/>
              </a:lnSpc>
              <a:spcAft>
                <a:spcPts val="600"/>
              </a:spcAft>
            </a:pPr>
            <a:r>
              <a:rPr lang="en-US" sz="2400" dirty="0">
                <a:solidFill>
                  <a:srgbClr val="000000"/>
                </a:solidFill>
              </a:rPr>
              <a:t>Using the positive affirmation should ensure that a healthy attitude and emotion will effectively replace negative ones which caused stress to the immune system and weakened the resistance to disease.</a:t>
            </a:r>
          </a:p>
          <a:p>
            <a:pPr>
              <a:lnSpc>
                <a:spcPct val="90000"/>
              </a:lnSpc>
              <a:spcAft>
                <a:spcPts val="600"/>
              </a:spcAft>
            </a:pPr>
            <a:endParaRPr lang="en-US" sz="2400" dirty="0">
              <a:solidFill>
                <a:srgbClr val="000000"/>
              </a:solidFill>
            </a:endParaRPr>
          </a:p>
          <a:p>
            <a:pPr>
              <a:lnSpc>
                <a:spcPct val="90000"/>
              </a:lnSpc>
              <a:spcAft>
                <a:spcPts val="600"/>
              </a:spcAft>
            </a:pPr>
            <a:r>
              <a:rPr lang="en-US" sz="2400" dirty="0">
                <a:solidFill>
                  <a:srgbClr val="000000"/>
                </a:solidFill>
              </a:rPr>
              <a:t>Freddie found that usually a person has more than one negative emotion or attitude to deal with and a difference Flower Remedy will be required for each. </a:t>
            </a:r>
          </a:p>
          <a:p>
            <a:pPr>
              <a:lnSpc>
                <a:spcPct val="90000"/>
              </a:lnSpc>
              <a:spcAft>
                <a:spcPts val="600"/>
              </a:spcAft>
            </a:pPr>
            <a:endParaRPr lang="en-US" sz="2400" dirty="0">
              <a:solidFill>
                <a:srgbClr val="000000"/>
              </a:solidFill>
            </a:endParaRPr>
          </a:p>
          <a:p>
            <a:pPr>
              <a:lnSpc>
                <a:spcPct val="90000"/>
              </a:lnSpc>
              <a:spcAft>
                <a:spcPts val="600"/>
              </a:spcAft>
            </a:pPr>
            <a:r>
              <a:rPr lang="en-US" sz="2400" dirty="0">
                <a:solidFill>
                  <a:srgbClr val="000000"/>
                </a:solidFill>
              </a:rPr>
              <a:t>People normally have 4 different “Inherited Factors” to deal with and may also have four different sets of emotions and attitudes to be dealt with. </a:t>
            </a:r>
          </a:p>
        </p:txBody>
      </p:sp>
    </p:spTree>
    <p:extLst>
      <p:ext uri="{BB962C8B-B14F-4D97-AF65-F5344CB8AC3E}">
        <p14:creationId xmlns:p14="http://schemas.microsoft.com/office/powerpoint/2010/main" val="451030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43B59-6FE4-4E14-BA51-C0D7368986CF}"/>
              </a:ext>
            </a:extLst>
          </p:cNvPr>
          <p:cNvSpPr>
            <a:spLocks noGrp="1"/>
          </p:cNvSpPr>
          <p:nvPr>
            <p:ph type="title"/>
          </p:nvPr>
        </p:nvSpPr>
        <p:spPr>
          <a:xfrm>
            <a:off x="838200" y="365125"/>
            <a:ext cx="10515600" cy="794325"/>
          </a:xfrm>
          <a:solidFill>
            <a:schemeClr val="accent1">
              <a:lumMod val="60000"/>
              <a:lumOff val="40000"/>
            </a:schemeClr>
          </a:solidFill>
        </p:spPr>
        <p:txBody>
          <a:bodyPr/>
          <a:lstStyle/>
          <a:p>
            <a:r>
              <a:rPr lang="en-GB" dirty="0"/>
              <a:t>Eckhart Tolle – NOW</a:t>
            </a:r>
          </a:p>
        </p:txBody>
      </p:sp>
      <p:pic>
        <p:nvPicPr>
          <p:cNvPr id="4" name="Picture 3" descr="A picture containing text, person, person, sign&#10;&#10;Description automatically generated">
            <a:extLst>
              <a:ext uri="{FF2B5EF4-FFF2-40B4-BE49-F238E27FC236}">
                <a16:creationId xmlns:a16="http://schemas.microsoft.com/office/drawing/2014/main" id="{D8BB8E95-7CB1-4A1B-833F-A3E83C877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659" y="1702763"/>
            <a:ext cx="6096000" cy="4572000"/>
          </a:xfrm>
          <a:prstGeom prst="rect">
            <a:avLst/>
          </a:prstGeom>
        </p:spPr>
      </p:pic>
      <p:sp>
        <p:nvSpPr>
          <p:cNvPr id="5" name="TextBox 4">
            <a:extLst>
              <a:ext uri="{FF2B5EF4-FFF2-40B4-BE49-F238E27FC236}">
                <a16:creationId xmlns:a16="http://schemas.microsoft.com/office/drawing/2014/main" id="{5AB7E40E-A87B-4DFD-B2AC-6CA71746F77A}"/>
              </a:ext>
            </a:extLst>
          </p:cNvPr>
          <p:cNvSpPr txBox="1"/>
          <p:nvPr/>
        </p:nvSpPr>
        <p:spPr>
          <a:xfrm>
            <a:off x="838201" y="1159450"/>
            <a:ext cx="10654552" cy="400110"/>
          </a:xfrm>
          <a:prstGeom prst="rect">
            <a:avLst/>
          </a:prstGeom>
          <a:noFill/>
        </p:spPr>
        <p:txBody>
          <a:bodyPr wrap="square">
            <a:spAutoFit/>
          </a:bodyPr>
          <a:lstStyle/>
          <a:p>
            <a:r>
              <a:rPr lang="en-GB" sz="2000" b="1" dirty="0">
                <a:latin typeface="Verdana" panose="020B0604030504040204" pitchFamily="34" charset="0"/>
                <a:ea typeface="Verdana" panose="020B0604030504040204" pitchFamily="34" charset="0"/>
                <a:cs typeface="Verdana" panose="020B0604030504040204" pitchFamily="34" charset="0"/>
              </a:rPr>
              <a:t>Starting 2021 Doing One Thing at a Time | Eckhart Tolle</a:t>
            </a:r>
            <a:r>
              <a:rPr lang="en-GB" b="1" dirty="0"/>
              <a:t> </a:t>
            </a:r>
            <a:r>
              <a:rPr lang="en-GB" b="1" dirty="0">
                <a:latin typeface="Verdana" panose="020B0604030504040204" pitchFamily="34" charset="0"/>
                <a:ea typeface="Verdana" panose="020B0604030504040204" pitchFamily="34" charset="0"/>
                <a:cs typeface="Verdana" panose="020B0604030504040204" pitchFamily="34" charset="0"/>
              </a:rPr>
              <a:t>Teachings</a:t>
            </a:r>
          </a:p>
        </p:txBody>
      </p:sp>
      <p:pic>
        <p:nvPicPr>
          <p:cNvPr id="6" name="Picture 5" descr="Text, letter&#10;&#10;Description automatically generated">
            <a:extLst>
              <a:ext uri="{FF2B5EF4-FFF2-40B4-BE49-F238E27FC236}">
                <a16:creationId xmlns:a16="http://schemas.microsoft.com/office/drawing/2014/main" id="{E3AEEE26-D555-46E3-A3D0-E2B06612FA49}"/>
              </a:ext>
            </a:extLst>
          </p:cNvPr>
          <p:cNvPicPr>
            <a:picLocks noChangeAspect="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l="6369" t="20508" r="6433" b="21899"/>
          <a:stretch/>
        </p:blipFill>
        <p:spPr>
          <a:xfrm>
            <a:off x="8349342" y="2131569"/>
            <a:ext cx="3004458" cy="3244722"/>
          </a:xfrm>
          <a:prstGeom prst="rect">
            <a:avLst/>
          </a:prstGeom>
        </p:spPr>
      </p:pic>
    </p:spTree>
    <p:extLst>
      <p:ext uri="{BB962C8B-B14F-4D97-AF65-F5344CB8AC3E}">
        <p14:creationId xmlns:p14="http://schemas.microsoft.com/office/powerpoint/2010/main" val="2726948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B0A19BDA-40B6-4DE7-81A4-6B1F1E40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5">
            <a:extLst>
              <a:ext uri="{FF2B5EF4-FFF2-40B4-BE49-F238E27FC236}">
                <a16:creationId xmlns:a16="http://schemas.microsoft.com/office/drawing/2014/main" id="{0A628AD8-1356-4BF5-8A59-3549B2C7C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6">
            <a:extLst>
              <a:ext uri="{FF2B5EF4-FFF2-40B4-BE49-F238E27FC236}">
                <a16:creationId xmlns:a16="http://schemas.microsoft.com/office/drawing/2014/main" id="{9F2E6F73-36C2-4E56-AB0C-4D6936FF5D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47">
            <a:extLst>
              <a:ext uri="{FF2B5EF4-FFF2-40B4-BE49-F238E27FC236}">
                <a16:creationId xmlns:a16="http://schemas.microsoft.com/office/drawing/2014/main" id="{8AA5DD19-98A6-4E28-999C-2C074B9CB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Rectangle 55">
            <a:extLst>
              <a:ext uri="{FF2B5EF4-FFF2-40B4-BE49-F238E27FC236}">
                <a16:creationId xmlns:a16="http://schemas.microsoft.com/office/drawing/2014/main" id="{99535B11-4A49-4A02-9CB6-3F8A60128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CF0F737-91E0-459A-8B23-90B8C3C54F79}"/>
              </a:ext>
            </a:extLst>
          </p:cNvPr>
          <p:cNvSpPr>
            <a:spLocks noGrp="1"/>
          </p:cNvSpPr>
          <p:nvPr>
            <p:ph type="title"/>
          </p:nvPr>
        </p:nvSpPr>
        <p:spPr>
          <a:xfrm>
            <a:off x="964760" y="804328"/>
            <a:ext cx="6091312" cy="1205821"/>
          </a:xfrm>
        </p:spPr>
        <p:txBody>
          <a:bodyPr vert="horz" lIns="91440" tIns="45720" rIns="91440" bIns="45720" rtlCol="0" anchor="ctr">
            <a:normAutofit/>
          </a:bodyPr>
          <a:lstStyle/>
          <a:p>
            <a:r>
              <a:rPr lang="en-US" sz="4000">
                <a:solidFill>
                  <a:srgbClr val="FEFFFF"/>
                </a:solidFill>
              </a:rPr>
              <a:t>Dr Libby’s Wellness Cards</a:t>
            </a:r>
          </a:p>
        </p:txBody>
      </p:sp>
      <p:pic>
        <p:nvPicPr>
          <p:cNvPr id="12" name="Content Placeholder 11" descr="Text, whiteboard&#10;&#10;Description automatically generated">
            <a:extLst>
              <a:ext uri="{FF2B5EF4-FFF2-40B4-BE49-F238E27FC236}">
                <a16:creationId xmlns:a16="http://schemas.microsoft.com/office/drawing/2014/main" id="{341E3B6B-A096-48E3-B999-79B67DD3A20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0" y="2098644"/>
            <a:ext cx="3723535" cy="3563159"/>
          </a:xfrm>
          <a:prstGeom prst="rect">
            <a:avLst/>
          </a:prstGeom>
        </p:spPr>
      </p:pic>
      <p:pic>
        <p:nvPicPr>
          <p:cNvPr id="10" name="Content Placeholder 9" descr="Text&#10;&#10;Description automatically generated">
            <a:extLst>
              <a:ext uri="{FF2B5EF4-FFF2-40B4-BE49-F238E27FC236}">
                <a16:creationId xmlns:a16="http://schemas.microsoft.com/office/drawing/2014/main" id="{AF57762E-B23F-43D0-BAD6-6C61999FCE3A}"/>
              </a:ext>
            </a:extLst>
          </p:cNvPr>
          <p:cNvPicPr>
            <a:picLocks noChangeAspect="1"/>
          </p:cNvPicPr>
          <p:nvPr/>
        </p:nvPicPr>
        <p:blipFill rotWithShape="1">
          <a:blip r:embed="rId4">
            <a:extLst>
              <a:ext uri="{28A0092B-C50C-407E-A947-70E740481C1C}">
                <a14:useLocalDpi xmlns:a14="http://schemas.microsoft.com/office/drawing/2010/main" val="0"/>
              </a:ext>
            </a:extLst>
          </a:blip>
          <a:srcRect t="4154" r="6549"/>
          <a:stretch/>
        </p:blipFill>
        <p:spPr>
          <a:xfrm>
            <a:off x="3796182" y="2812887"/>
            <a:ext cx="4100787" cy="4043113"/>
          </a:xfrm>
          <a:prstGeom prst="rect">
            <a:avLst/>
          </a:prstGeom>
        </p:spPr>
      </p:pic>
      <p:pic>
        <p:nvPicPr>
          <p:cNvPr id="53" name="Content Placeholder 52">
            <a:extLst>
              <a:ext uri="{FF2B5EF4-FFF2-40B4-BE49-F238E27FC236}">
                <a16:creationId xmlns:a16="http://schemas.microsoft.com/office/drawing/2014/main" id="{FC5A5093-26AA-43F2-A1D0-8BD3C84650D4}"/>
              </a:ext>
            </a:extLst>
          </p:cNvPr>
          <p:cNvPicPr>
            <a:picLocks noGrp="1"/>
          </p:cNvPicPr>
          <p:nvPr>
            <p:ph sz="quarter" idx="4"/>
          </p:nvPr>
        </p:nvPicPr>
        <p:blipFill rotWithShape="1">
          <a:blip r:embed="rId5">
            <a:extLst>
              <a:ext uri="{28A0092B-C50C-407E-A947-70E740481C1C}">
                <a14:useLocalDpi xmlns:a14="http://schemas.microsoft.com/office/drawing/2010/main" val="0"/>
              </a:ext>
            </a:extLst>
          </a:blip>
          <a:srcRect l="45932" t="20846" r="38624" b="44038"/>
          <a:stretch/>
        </p:blipFill>
        <p:spPr bwMode="auto">
          <a:xfrm>
            <a:off x="8189435" y="286871"/>
            <a:ext cx="3723535" cy="64007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1281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4D28E87-62D2-4602-B72F-5F74AA236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1915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C1014D-3BF8-497B-A38C-8A0B3B48D0E0}"/>
              </a:ext>
            </a:extLst>
          </p:cNvPr>
          <p:cNvSpPr>
            <a:spLocks noGrp="1"/>
          </p:cNvSpPr>
          <p:nvPr>
            <p:ph type="ctrTitle"/>
          </p:nvPr>
        </p:nvSpPr>
        <p:spPr>
          <a:xfrm>
            <a:off x="838199" y="291090"/>
            <a:ext cx="10515599" cy="932688"/>
          </a:xfrm>
        </p:spPr>
        <p:txBody>
          <a:bodyPr>
            <a:normAutofit/>
          </a:bodyPr>
          <a:lstStyle/>
          <a:p>
            <a:r>
              <a:rPr lang="en-GB" sz="5400" dirty="0">
                <a:solidFill>
                  <a:schemeClr val="bg1"/>
                </a:solidFill>
              </a:rPr>
              <a:t>Contacts</a:t>
            </a:r>
          </a:p>
        </p:txBody>
      </p:sp>
      <p:graphicFrame>
        <p:nvGraphicFramePr>
          <p:cNvPr id="6" name="Table 5">
            <a:extLst>
              <a:ext uri="{FF2B5EF4-FFF2-40B4-BE49-F238E27FC236}">
                <a16:creationId xmlns:a16="http://schemas.microsoft.com/office/drawing/2014/main" id="{93B4647A-70F7-466D-843B-AD678926E9D1}"/>
              </a:ext>
            </a:extLst>
          </p:cNvPr>
          <p:cNvGraphicFramePr/>
          <p:nvPr>
            <p:extLst>
              <p:ext uri="{D42A27DB-BD31-4B8C-83A1-F6EECF244321}">
                <p14:modId xmlns:p14="http://schemas.microsoft.com/office/powerpoint/2010/main" val="2126158940"/>
              </p:ext>
            </p:extLst>
          </p:nvPr>
        </p:nvGraphicFramePr>
        <p:xfrm>
          <a:off x="1542032" y="2139351"/>
          <a:ext cx="9107935" cy="4809866"/>
        </p:xfrm>
        <a:graphic>
          <a:graphicData uri="http://schemas.openxmlformats.org/drawingml/2006/table">
            <a:tbl>
              <a:tblPr>
                <a:tableStyleId>{5C22544A-7EE6-4342-B048-85BDC9FD1C3A}</a:tableStyleId>
              </a:tblPr>
              <a:tblGrid>
                <a:gridCol w="9107935">
                  <a:extLst>
                    <a:ext uri="{9D8B030D-6E8A-4147-A177-3AD203B41FA5}">
                      <a16:colId xmlns:a16="http://schemas.microsoft.com/office/drawing/2014/main" val="2598792879"/>
                    </a:ext>
                  </a:extLst>
                </a:gridCol>
              </a:tblGrid>
              <a:tr h="4165196">
                <a:tc>
                  <a:txBody>
                    <a:bodyPr/>
                    <a:lstStyle/>
                    <a:p>
                      <a:pPr algn="ctr" fontAlgn="t">
                        <a:lnSpc>
                          <a:spcPct val="115000"/>
                        </a:lnSpc>
                        <a:spcBef>
                          <a:spcPts val="0"/>
                        </a:spcBef>
                        <a:spcAft>
                          <a:spcPts val="1000"/>
                        </a:spcAft>
                        <a:tabLst>
                          <a:tab pos="1233170" algn="l"/>
                          <a:tab pos="2094865" algn="l"/>
                        </a:tabLst>
                      </a:pPr>
                      <a:r>
                        <a:rPr lang="en-GB" sz="2400" b="0" i="0" u="none" strike="noStrike" dirty="0">
                          <a:effectLst/>
                          <a:latin typeface="Verdana" panose="020B0604030504040204" pitchFamily="34" charset="0"/>
                          <a:ea typeface="Verdana" panose="020B0604030504040204" pitchFamily="34" charset="0"/>
                          <a:cs typeface="Verdana" panose="020B0604030504040204" pitchFamily="34" charset="0"/>
                        </a:rPr>
                        <a:t>Our web page </a:t>
                      </a:r>
                      <a:r>
                        <a:rPr lang="en-GB" sz="2400" b="0" i="0" u="none" strike="noStrike" dirty="0">
                          <a:effectLst/>
                          <a:latin typeface="Verdana" panose="020B0604030504040204" pitchFamily="34" charset="0"/>
                          <a:ea typeface="Verdana" panose="020B0604030504040204" pitchFamily="34" charset="0"/>
                          <a:cs typeface="Verdana" panose="020B0604030504040204" pitchFamily="34" charset="0"/>
                          <a:hlinkClick r:id="rId2"/>
                        </a:rPr>
                        <a:t>www.bio-testing.org</a:t>
                      </a:r>
                      <a:r>
                        <a:rPr lang="en-GB" sz="2400" b="0" i="0" u="none" strike="noStrike" dirty="0">
                          <a:effectLst/>
                          <a:latin typeface="Verdana" panose="020B0604030504040204" pitchFamily="34" charset="0"/>
                          <a:ea typeface="Verdana" panose="020B0604030504040204" pitchFamily="34" charset="0"/>
                          <a:cs typeface="Verdana" panose="020B0604030504040204" pitchFamily="34" charset="0"/>
                        </a:rPr>
                        <a:t> </a:t>
                      </a:r>
                    </a:p>
                    <a:p>
                      <a:pPr algn="ctr" fontAlgn="t">
                        <a:lnSpc>
                          <a:spcPct val="115000"/>
                        </a:lnSpc>
                        <a:spcBef>
                          <a:spcPts val="0"/>
                        </a:spcBef>
                        <a:spcAft>
                          <a:spcPts val="1000"/>
                        </a:spcAft>
                        <a:tabLst>
                          <a:tab pos="1233170" algn="l"/>
                          <a:tab pos="2094865" algn="l"/>
                        </a:tabLst>
                      </a:pPr>
                      <a:r>
                        <a:rPr lang="en-GB" sz="2400" b="0" u="sng"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News</a:t>
                      </a:r>
                      <a:r>
                        <a:rPr lang="en-GB" sz="2400" b="0"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 - For resources from today’s session</a:t>
                      </a:r>
                    </a:p>
                    <a:p>
                      <a:pPr algn="ctr" fontAlgn="t">
                        <a:lnSpc>
                          <a:spcPct val="115000"/>
                        </a:lnSpc>
                        <a:spcBef>
                          <a:spcPts val="0"/>
                        </a:spcBef>
                        <a:spcAft>
                          <a:spcPts val="1000"/>
                        </a:spcAft>
                        <a:tabLst>
                          <a:tab pos="1233170" algn="l"/>
                          <a:tab pos="2094865" algn="l"/>
                        </a:tabLst>
                      </a:pPr>
                      <a:endParaRPr lang="en-GB" sz="24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algn="ctr" fontAlgn="t">
                        <a:lnSpc>
                          <a:spcPct val="115000"/>
                        </a:lnSpc>
                        <a:spcBef>
                          <a:spcPts val="0"/>
                        </a:spcBef>
                        <a:spcAft>
                          <a:spcPts val="1000"/>
                        </a:spcAft>
                        <a:tabLst>
                          <a:tab pos="1233170" algn="l"/>
                          <a:tab pos="2094865" algn="l"/>
                        </a:tabLst>
                      </a:pPr>
                      <a:r>
                        <a:rPr lang="en-GB" sz="24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For membership form </a:t>
                      </a:r>
                    </a:p>
                    <a:p>
                      <a:pPr algn="ctr" fontAlgn="t">
                        <a:lnSpc>
                          <a:spcPct val="115000"/>
                        </a:lnSpc>
                        <a:spcBef>
                          <a:spcPts val="0"/>
                        </a:spcBef>
                        <a:spcAft>
                          <a:spcPts val="1000"/>
                        </a:spcAft>
                        <a:tabLst>
                          <a:tab pos="1233170" algn="l"/>
                          <a:tab pos="2094865" algn="l"/>
                        </a:tabLst>
                      </a:pPr>
                      <a:r>
                        <a:rPr lang="en-GB" sz="2400" b="1" u="sng"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hlinkClick r:id="rId3"/>
                        </a:rPr>
                        <a:t>www.bio-testing.org/membership/</a:t>
                      </a:r>
                      <a:r>
                        <a:rPr lang="en-GB" sz="24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p>
                    <a:p>
                      <a:pPr algn="ctr" fontAlgn="t">
                        <a:lnSpc>
                          <a:spcPct val="115000"/>
                        </a:lnSpc>
                        <a:spcBef>
                          <a:spcPts val="0"/>
                        </a:spcBef>
                        <a:spcAft>
                          <a:spcPts val="1000"/>
                        </a:spcAft>
                        <a:tabLst>
                          <a:tab pos="1233170" algn="l"/>
                          <a:tab pos="2094865" algn="l"/>
                        </a:tabLst>
                      </a:pPr>
                      <a:endParaRPr lang="en-GB" sz="24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algn="ctr" fontAlgn="t">
                        <a:lnSpc>
                          <a:spcPct val="115000"/>
                        </a:lnSpc>
                        <a:spcBef>
                          <a:spcPts val="0"/>
                        </a:spcBef>
                        <a:spcAft>
                          <a:spcPts val="1000"/>
                        </a:spcAft>
                        <a:tabLst>
                          <a:tab pos="1233170" algn="l"/>
                          <a:tab pos="2094865" algn="l"/>
                        </a:tabLst>
                      </a:pPr>
                      <a:r>
                        <a:rPr lang="en-GB" sz="24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Email: </a:t>
                      </a:r>
                      <a:r>
                        <a:rPr lang="en-GB" sz="2400" b="0" u="none"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hlinkClick r:id="rId4"/>
                        </a:rPr>
                        <a:t>bttiireland@gmail.com</a:t>
                      </a:r>
                      <a:endParaRPr lang="en-GB" sz="2400" b="0" u="none"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algn="ctr" fontAlgn="t">
                        <a:lnSpc>
                          <a:spcPct val="115000"/>
                        </a:lnSpc>
                        <a:spcBef>
                          <a:spcPts val="0"/>
                        </a:spcBef>
                        <a:spcAft>
                          <a:spcPts val="1000"/>
                        </a:spcAft>
                        <a:tabLst>
                          <a:tab pos="1233170" algn="l"/>
                          <a:tab pos="2094865" algn="l"/>
                        </a:tabLst>
                      </a:pPr>
                      <a:endParaRPr lang="en-GB" sz="2400" b="0" u="none"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endParaRPr>
                    </a:p>
                    <a:p>
                      <a:pPr algn="ctr" fontAlgn="t">
                        <a:lnSpc>
                          <a:spcPct val="115000"/>
                        </a:lnSpc>
                        <a:spcBef>
                          <a:spcPts val="0"/>
                        </a:spcBef>
                        <a:spcAft>
                          <a:spcPts val="1000"/>
                        </a:spcAft>
                        <a:tabLst>
                          <a:tab pos="1233170" algn="l"/>
                          <a:tab pos="2094865" algn="l"/>
                        </a:tabLst>
                      </a:pPr>
                      <a:endParaRPr lang="en-GB" sz="24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98999" marR="98999" marT="8250" marB="0"/>
                </a:tc>
                <a:extLst>
                  <a:ext uri="{0D108BD9-81ED-4DB2-BD59-A6C34878D82A}">
                    <a16:rowId xmlns:a16="http://schemas.microsoft.com/office/drawing/2014/main" val="2384310421"/>
                  </a:ext>
                </a:extLst>
              </a:tr>
            </a:tbl>
          </a:graphicData>
        </a:graphic>
      </p:graphicFrame>
    </p:spTree>
    <p:extLst>
      <p:ext uri="{BB962C8B-B14F-4D97-AF65-F5344CB8AC3E}">
        <p14:creationId xmlns:p14="http://schemas.microsoft.com/office/powerpoint/2010/main" val="2982638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9"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Rectangle 32">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1F058534-70BA-4302-B3AF-B6AC6398711F}"/>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b="1" kern="1200" dirty="0">
                <a:solidFill>
                  <a:srgbClr val="FFFFFF"/>
                </a:solidFill>
                <a:effectLst/>
                <a:latin typeface="+mj-lt"/>
                <a:ea typeface="+mj-ea"/>
                <a:cs typeface="+mj-cs"/>
              </a:rPr>
              <a:t>Up &amp; coming events</a:t>
            </a:r>
            <a:endParaRPr lang="en-US" sz="40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F0446780-CF9F-4D5E-9D1C-A1CEDE096507}"/>
              </a:ext>
            </a:extLst>
          </p:cNvPr>
          <p:cNvSpPr txBox="1"/>
          <p:nvPr/>
        </p:nvSpPr>
        <p:spPr>
          <a:xfrm>
            <a:off x="1222645" y="2543175"/>
            <a:ext cx="9208119" cy="3785652"/>
          </a:xfrm>
          <a:prstGeom prst="rect">
            <a:avLst/>
          </a:prstGeom>
          <a:noFill/>
        </p:spPr>
        <p:txBody>
          <a:bodyPr wrap="square" rtlCol="0">
            <a:sp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Next BTTI Webinar</a:t>
            </a:r>
          </a:p>
          <a:p>
            <a:pPr algn="ctr"/>
            <a:endParaRPr lang="en-GB" sz="4000" dirty="0">
              <a:latin typeface="Verdana" panose="020B0604030504040204" pitchFamily="34" charset="0"/>
              <a:ea typeface="Verdana" panose="020B0604030504040204" pitchFamily="34" charset="0"/>
              <a:cs typeface="Verdana" panose="020B0604030504040204" pitchFamily="34" charset="0"/>
            </a:endParaRPr>
          </a:p>
          <a:p>
            <a:pPr algn="ctr"/>
            <a:r>
              <a:rPr lang="en-GB" sz="4000" dirty="0">
                <a:latin typeface="Verdana" panose="020B0604030504040204" pitchFamily="34" charset="0"/>
                <a:ea typeface="Verdana" panose="020B0604030504040204" pitchFamily="34" charset="0"/>
                <a:cs typeface="Verdana" panose="020B0604030504040204" pitchFamily="34" charset="0"/>
              </a:rPr>
              <a:t>The N</a:t>
            </a:r>
            <a:r>
              <a:rPr lang="en-GB" sz="4000" dirty="0">
                <a:effectLst/>
                <a:latin typeface="Verdana" panose="020B0604030504040204" pitchFamily="34" charset="0"/>
                <a:ea typeface="Verdana" panose="020B0604030504040204" pitchFamily="34" charset="0"/>
                <a:cs typeface="Verdana" panose="020B0604030504040204" pitchFamily="34" charset="0"/>
              </a:rPr>
              <a:t>utritional </a:t>
            </a:r>
            <a:r>
              <a:rPr lang="en-GB" sz="4000" dirty="0">
                <a:latin typeface="Verdana" panose="020B0604030504040204" pitchFamily="34" charset="0"/>
                <a:ea typeface="Verdana" panose="020B0604030504040204" pitchFamily="34" charset="0"/>
                <a:cs typeface="Verdana" panose="020B0604030504040204" pitchFamily="34" charset="0"/>
              </a:rPr>
              <a:t>B</a:t>
            </a:r>
            <a:r>
              <a:rPr lang="en-GB" sz="4000" dirty="0">
                <a:effectLst/>
                <a:latin typeface="Verdana" panose="020B0604030504040204" pitchFamily="34" charset="0"/>
                <a:ea typeface="Verdana" panose="020B0604030504040204" pitchFamily="34" charset="0"/>
                <a:cs typeface="Verdana" panose="020B0604030504040204" pitchFamily="34" charset="0"/>
              </a:rPr>
              <a:t>ody </a:t>
            </a:r>
            <a:endParaRPr lang="en-GB" sz="4000" dirty="0">
              <a:latin typeface="Verdana" panose="020B0604030504040204" pitchFamily="34" charset="0"/>
              <a:ea typeface="Verdana" panose="020B0604030504040204" pitchFamily="34" charset="0"/>
              <a:cs typeface="Verdana" panose="020B0604030504040204" pitchFamily="34" charset="0"/>
            </a:endParaRPr>
          </a:p>
          <a:p>
            <a:pPr algn="ctr"/>
            <a:endParaRPr lang="en-GB" sz="4000" dirty="0">
              <a:latin typeface="Verdana" panose="020B0604030504040204" pitchFamily="34" charset="0"/>
              <a:ea typeface="Verdana" panose="020B0604030504040204" pitchFamily="34" charset="0"/>
              <a:cs typeface="Verdana" panose="020B0604030504040204" pitchFamily="34" charset="0"/>
            </a:endParaRPr>
          </a:p>
          <a:p>
            <a:pPr algn="ctr"/>
            <a:r>
              <a:rPr lang="en-GB" sz="4000" dirty="0">
                <a:latin typeface="Verdana" panose="020B0604030504040204" pitchFamily="34" charset="0"/>
                <a:ea typeface="Verdana" panose="020B0604030504040204" pitchFamily="34" charset="0"/>
                <a:cs typeface="Verdana" panose="020B0604030504040204" pitchFamily="34" charset="0"/>
              </a:rPr>
              <a:t>28</a:t>
            </a:r>
            <a:r>
              <a:rPr lang="en-GB" sz="4000" baseline="30000" dirty="0">
                <a:latin typeface="Verdana" panose="020B0604030504040204" pitchFamily="34" charset="0"/>
                <a:ea typeface="Verdana" panose="020B0604030504040204" pitchFamily="34" charset="0"/>
                <a:cs typeface="Verdana" panose="020B0604030504040204" pitchFamily="34" charset="0"/>
              </a:rPr>
              <a:t>th</a:t>
            </a:r>
            <a:r>
              <a:rPr lang="en-GB" sz="4000" dirty="0">
                <a:latin typeface="Verdana" panose="020B0604030504040204" pitchFamily="34" charset="0"/>
                <a:ea typeface="Verdana" panose="020B0604030504040204" pitchFamily="34" charset="0"/>
                <a:cs typeface="Verdana" panose="020B0604030504040204" pitchFamily="34" charset="0"/>
              </a:rPr>
              <a:t> March 2021</a:t>
            </a:r>
          </a:p>
        </p:txBody>
      </p:sp>
    </p:spTree>
    <p:extLst>
      <p:ext uri="{BB962C8B-B14F-4D97-AF65-F5344CB8AC3E}">
        <p14:creationId xmlns:p14="http://schemas.microsoft.com/office/powerpoint/2010/main" val="14633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91CE2-DA66-4DD0-87E1-767BB8E6A244}"/>
              </a:ext>
            </a:extLst>
          </p:cNvPr>
          <p:cNvSpPr>
            <a:spLocks noGrp="1"/>
          </p:cNvSpPr>
          <p:nvPr>
            <p:ph type="title"/>
          </p:nvPr>
        </p:nvSpPr>
        <p:spPr>
          <a:xfrm>
            <a:off x="838200" y="135018"/>
            <a:ext cx="10515600" cy="900967"/>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GB" sz="4400" b="1" dirty="0">
                <a:effectLst/>
                <a:latin typeface="Verdana" panose="020B0604030504040204" pitchFamily="34" charset="0"/>
                <a:ea typeface="Verdana" panose="020B0604030504040204" pitchFamily="34" charset="0"/>
                <a:cs typeface="Verdana" panose="020B0604030504040204" pitchFamily="34" charset="0"/>
              </a:rPr>
              <a:t>Tips for Meeting Attendees </a:t>
            </a:r>
            <a:endParaRPr lang="en-GB" dirty="0"/>
          </a:p>
        </p:txBody>
      </p:sp>
      <p:sp>
        <p:nvSpPr>
          <p:cNvPr id="3" name="Content Placeholder 2">
            <a:extLst>
              <a:ext uri="{FF2B5EF4-FFF2-40B4-BE49-F238E27FC236}">
                <a16:creationId xmlns:a16="http://schemas.microsoft.com/office/drawing/2014/main" id="{6043EC78-FDAE-4300-BD17-4736EEF3EB23}"/>
              </a:ext>
            </a:extLst>
          </p:cNvPr>
          <p:cNvSpPr>
            <a:spLocks noGrp="1"/>
          </p:cNvSpPr>
          <p:nvPr>
            <p:ph idx="1"/>
          </p:nvPr>
        </p:nvSpPr>
        <p:spPr>
          <a:xfrm>
            <a:off x="838200" y="1259154"/>
            <a:ext cx="10515600" cy="5832317"/>
          </a:xfrm>
        </p:spPr>
        <p:txBody>
          <a:bodyPr>
            <a:normAutofit fontScale="40000" lnSpcReduction="20000"/>
          </a:bodyPr>
          <a:lstStyle/>
          <a:p>
            <a:pPr>
              <a:lnSpc>
                <a:spcPct val="115000"/>
              </a:lnSpc>
              <a:spcAft>
                <a:spcPts val="1000"/>
              </a:spcAft>
              <a:buSzPts val="1000"/>
              <a:tabLst>
                <a:tab pos="457200" algn="l"/>
              </a:tabLst>
            </a:pPr>
            <a:r>
              <a:rPr lang="en-GB" sz="5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Mute your microphone </a:t>
            </a:r>
            <a:br>
              <a:rPr lang="en-GB" sz="42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br>
            <a:r>
              <a:rPr lang="en-GB" sz="400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To help keep background noise to a minimum, make sure you mute your microphone when meeting starts - Be mindful of background noise</a:t>
            </a:r>
          </a:p>
          <a:p>
            <a:pPr>
              <a:lnSpc>
                <a:spcPct val="115000"/>
              </a:lnSpc>
              <a:spcAft>
                <a:spcPts val="1000"/>
              </a:spcAft>
              <a:buSzPts val="1000"/>
              <a:tabLst>
                <a:tab pos="457200" algn="l"/>
              </a:tabLst>
            </a:pPr>
            <a:r>
              <a:rPr lang="en-GB" sz="5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Position your camera properly</a:t>
            </a:r>
            <a:br>
              <a:rPr lang="en-GB" sz="42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br>
            <a:r>
              <a:rPr lang="en-GB" sz="400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If you choose to use a web camera, be sure it is in a stable position and focused at eye level, if possible. Doing so helps create a more direct sense of engagement with other participants. </a:t>
            </a:r>
          </a:p>
          <a:p>
            <a:pPr>
              <a:lnSpc>
                <a:spcPct val="115000"/>
              </a:lnSpc>
              <a:spcAft>
                <a:spcPts val="1000"/>
              </a:spcAft>
              <a:buSzPts val="1000"/>
              <a:tabLst>
                <a:tab pos="457200" algn="l"/>
              </a:tabLst>
            </a:pPr>
            <a:r>
              <a:rPr lang="en-GB" sz="5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Limit distractions</a:t>
            </a:r>
            <a:br>
              <a:rPr lang="en-GB" sz="42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br>
            <a:r>
              <a:rPr lang="en-GB" sz="400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Avoid multi-tasking – turn off mobile </a:t>
            </a:r>
            <a:br>
              <a:rPr lang="en-GB" sz="400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br>
            <a:r>
              <a:rPr lang="en-GB" sz="4000" i="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You’ll focus better if you refrain from replying to emails or text</a:t>
            </a:r>
          </a:p>
          <a:p>
            <a:pPr>
              <a:lnSpc>
                <a:spcPct val="115000"/>
              </a:lnSpc>
              <a:spcAft>
                <a:spcPts val="1000"/>
              </a:spcAft>
              <a:buSzPts val="1000"/>
              <a:tabLst>
                <a:tab pos="457200" algn="l"/>
              </a:tabLst>
            </a:pPr>
            <a:r>
              <a:rPr lang="en-GB" sz="5000" b="1" dirty="0">
                <a:solidFill>
                  <a:schemeClr val="tx1"/>
                </a:solidFill>
                <a:effectLst/>
                <a:latin typeface="Verdana" panose="020B0604030504040204" pitchFamily="34" charset="0"/>
                <a:ea typeface="Verdana" panose="020B0604030504040204" pitchFamily="34" charset="0"/>
                <a:cs typeface="Verdana" panose="020B0604030504040204" pitchFamily="34" charset="0"/>
              </a:rPr>
              <a:t>Q&amp;A                                                                                                                                                          </a:t>
            </a:r>
            <a:r>
              <a:rPr lang="en-GB" sz="40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You can use the CHAT feature which allows you to ask questions or comment on something while presentation is on going. We have allowed time for Q&amp;A at the end.</a:t>
            </a:r>
          </a:p>
          <a:p>
            <a:pPr>
              <a:lnSpc>
                <a:spcPct val="115000"/>
              </a:lnSpc>
              <a:spcAft>
                <a:spcPts val="1000"/>
              </a:spcAft>
              <a:buSzPts val="1000"/>
              <a:tabLst>
                <a:tab pos="457200" algn="l"/>
              </a:tabLst>
            </a:pPr>
            <a:r>
              <a:rPr lang="en-GB" sz="5000" b="1" dirty="0">
                <a:latin typeface="Verdana" panose="020B0604030504040204" pitchFamily="34" charset="0"/>
                <a:ea typeface="Verdana" panose="020B0604030504040204" pitchFamily="34" charset="0"/>
                <a:cs typeface="Verdana" panose="020B0604030504040204" pitchFamily="34" charset="0"/>
              </a:rPr>
              <a:t>Recording                                                                                                                                                    </a:t>
            </a:r>
            <a:r>
              <a:rPr lang="en-GB" sz="4000" i="1" dirty="0">
                <a:latin typeface="Verdana" panose="020B0604030504040204" pitchFamily="34" charset="0"/>
                <a:ea typeface="Verdana" panose="020B0604030504040204" pitchFamily="34" charset="0"/>
                <a:cs typeface="Verdana" panose="020B0604030504040204" pitchFamily="34" charset="0"/>
              </a:rPr>
              <a:t>I would like to make you aware we are going to record for training purposes and monitoring purposes.</a:t>
            </a:r>
            <a:endParaRPr lang="en-GB" sz="4000" b="1" i="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1000"/>
              </a:spcAft>
              <a:buSzPts val="1000"/>
              <a:tabLst>
                <a:tab pos="457200" algn="l"/>
              </a:tabLst>
            </a:pPr>
            <a:endParaRPr lang="en-GB" sz="3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GB" dirty="0"/>
          </a:p>
        </p:txBody>
      </p:sp>
    </p:spTree>
    <p:extLst>
      <p:ext uri="{BB962C8B-B14F-4D97-AF65-F5344CB8AC3E}">
        <p14:creationId xmlns:p14="http://schemas.microsoft.com/office/powerpoint/2010/main" val="2123736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C6D8-6034-4FA6-83F1-775DBFF58737}"/>
              </a:ext>
            </a:extLst>
          </p:cNvPr>
          <p:cNvSpPr>
            <a:spLocks noGrp="1"/>
          </p:cNvSpPr>
          <p:nvPr>
            <p:ph type="title"/>
          </p:nvPr>
        </p:nvSpPr>
        <p:spPr>
          <a:solidFill>
            <a:schemeClr val="accent1">
              <a:lumMod val="60000"/>
              <a:lumOff val="40000"/>
            </a:schemeClr>
          </a:solidFill>
        </p:spPr>
        <p:txBody>
          <a:bodyPr/>
          <a:lstStyle/>
          <a:p>
            <a:pPr algn="ctr"/>
            <a:r>
              <a:rPr lang="en-GB" dirty="0"/>
              <a:t>Disclaimer</a:t>
            </a:r>
          </a:p>
        </p:txBody>
      </p:sp>
      <p:sp>
        <p:nvSpPr>
          <p:cNvPr id="4" name="TextBox 3">
            <a:extLst>
              <a:ext uri="{FF2B5EF4-FFF2-40B4-BE49-F238E27FC236}">
                <a16:creationId xmlns:a16="http://schemas.microsoft.com/office/drawing/2014/main" id="{D28732AB-9704-4161-81CE-C668E406A4E5}"/>
              </a:ext>
            </a:extLst>
          </p:cNvPr>
          <p:cNvSpPr txBox="1"/>
          <p:nvPr/>
        </p:nvSpPr>
        <p:spPr>
          <a:xfrm>
            <a:off x="838200" y="1968560"/>
            <a:ext cx="10887635" cy="4524315"/>
          </a:xfrm>
          <a:prstGeom prst="rect">
            <a:avLst/>
          </a:prstGeom>
          <a:noFill/>
        </p:spPr>
        <p:txBody>
          <a:bodyPr wrap="square">
            <a:spAutoFit/>
          </a:bodyPr>
          <a:lstStyle/>
          <a:p>
            <a:r>
              <a:rPr lang="en-IE" dirty="0"/>
              <a:t>The content comprising all information contained in the attached PowerPoint presentation entitled ‘BTTI 2021 Spring Series’  is used solely for </a:t>
            </a:r>
          </a:p>
          <a:p>
            <a:pPr marL="400050" indent="-400050">
              <a:buAutoNum type="romanLcParenBoth"/>
            </a:pPr>
            <a:r>
              <a:rPr lang="en-IE" dirty="0"/>
              <a:t>Educational purposes in connection with private meetings of the BTTI Members and invited guests</a:t>
            </a:r>
          </a:p>
          <a:p>
            <a:pPr marL="400050" indent="-400050">
              <a:buAutoNum type="romanLcParenBoth"/>
            </a:pPr>
            <a:r>
              <a:rPr lang="en-IE" dirty="0"/>
              <a:t>The benefit of the stated attendees and it is not intended to and may not be relied upon by any person at any time whatsoever. </a:t>
            </a:r>
          </a:p>
          <a:p>
            <a:r>
              <a:rPr lang="en-IE" dirty="0"/>
              <a:t>The Information may not be used, transmitted, referred to, quoted from, circulated, copied, filed with any governmental agency or authority, disseminated or disclosed by or to any other person or entity for any purposes without our prior written consent. </a:t>
            </a:r>
          </a:p>
          <a:p>
            <a:r>
              <a:rPr lang="en-IE" dirty="0"/>
              <a:t>In circumstances where the Information is disclosed to any person other than the BTTI Members, such disclosure is for information purposes only and such person(s) may not rely upon the Information in any respect whatsoever. </a:t>
            </a:r>
          </a:p>
          <a:p>
            <a:r>
              <a:rPr lang="en-IE" dirty="0"/>
              <a:t>The Information is not intended to advise on, replace or substitute traditional medical care, diagnosis, treatment or any professional advice in connection therewith and any person acting or relying upon the Information does so strictly at their own risk. </a:t>
            </a:r>
          </a:p>
          <a:p>
            <a:r>
              <a:rPr lang="en-IE" dirty="0"/>
              <a:t>We do not accept or assume any liability of any nature whatsoever for reliance by any person on the Information and/or for any errors or omissions in the substance of the Information and we do not accept or assume any liability for the accuracy, completeness or relevance of the Information.</a:t>
            </a:r>
            <a:endParaRPr lang="en-GB" dirty="0"/>
          </a:p>
        </p:txBody>
      </p:sp>
    </p:spTree>
    <p:extLst>
      <p:ext uri="{BB962C8B-B14F-4D97-AF65-F5344CB8AC3E}">
        <p14:creationId xmlns:p14="http://schemas.microsoft.com/office/powerpoint/2010/main" val="1352411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1F058534-70BA-4302-B3AF-B6AC6398711F}"/>
              </a:ext>
            </a:extLst>
          </p:cNvPr>
          <p:cNvSpPr>
            <a:spLocks noGrp="1"/>
          </p:cNvSpPr>
          <p:nvPr>
            <p:ph type="title"/>
          </p:nvPr>
        </p:nvSpPr>
        <p:spPr>
          <a:xfrm>
            <a:off x="777240" y="731519"/>
            <a:ext cx="2845191" cy="3237579"/>
          </a:xfrm>
        </p:spPr>
        <p:txBody>
          <a:bodyPr vert="horz" lIns="91440" tIns="45720" rIns="91440" bIns="45720" rtlCol="0" anchor="ctr">
            <a:normAutofit/>
          </a:bodyPr>
          <a:lstStyle/>
          <a:p>
            <a:pPr algn="ctr">
              <a:spcAft>
                <a:spcPts val="1000"/>
              </a:spcAft>
            </a:pPr>
            <a:r>
              <a:rPr lang="en-US" sz="3800" b="1" kern="1200" dirty="0">
                <a:solidFill>
                  <a:srgbClr val="FFFFFF"/>
                </a:solidFill>
                <a:effectLst/>
                <a:latin typeface="+mj-lt"/>
                <a:ea typeface="+mj-ea"/>
                <a:cs typeface="+mj-cs"/>
              </a:rPr>
              <a:t>BTTI</a:t>
            </a:r>
          </a:p>
        </p:txBody>
      </p:sp>
      <p:sp>
        <p:nvSpPr>
          <p:cNvPr id="26" name="Rectangle 25">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8" name="Rectangle 2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63F8C66B-105B-43B8-B59D-586118513F09}"/>
              </a:ext>
            </a:extLst>
          </p:cNvPr>
          <p:cNvSpPr>
            <a:spLocks noGrp="1"/>
          </p:cNvSpPr>
          <p:nvPr>
            <p:ph type="body" sz="half" idx="2"/>
          </p:nvPr>
        </p:nvSpPr>
        <p:spPr>
          <a:xfrm>
            <a:off x="4532109" y="731519"/>
            <a:ext cx="7037591" cy="5667560"/>
          </a:xfrm>
        </p:spPr>
        <p:txBody>
          <a:bodyPr vert="horz" lIns="91440" tIns="45720" rIns="91440" bIns="45720" rtlCol="0" anchor="ctr">
            <a:normAutofit/>
          </a:bodyPr>
          <a:lstStyle/>
          <a:p>
            <a:r>
              <a:rPr lang="en-GB" sz="1800" dirty="0">
                <a:effectLst/>
                <a:latin typeface="Verdana" panose="020B0604030504040204" pitchFamily="34" charset="0"/>
                <a:ea typeface="Verdana" panose="020B0604030504040204" pitchFamily="34" charset="0"/>
                <a:cs typeface="Verdana" panose="020B0604030504040204" pitchFamily="34" charset="0"/>
              </a:rPr>
              <a:t>Bio-Testing &amp; Therapy has a holistic approach to health – emphasising the care of the whole person, not just on a physical level, but emotionally, mentally and spiritually, believing that all these systems are interrelated, dysfunction on any one level can lead to disorder in other parts of the body.</a:t>
            </a:r>
          </a:p>
          <a:p>
            <a:r>
              <a:rPr lang="en-GB" sz="1800" dirty="0">
                <a:latin typeface="Verdana" panose="020B0604030504040204" pitchFamily="34" charset="0"/>
                <a:ea typeface="Verdana" panose="020B0604030504040204" pitchFamily="34" charset="0"/>
                <a:cs typeface="Verdana" panose="020B0604030504040204" pitchFamily="34" charset="0"/>
              </a:rPr>
              <a:t>Fred gave us </a:t>
            </a:r>
            <a:r>
              <a:rPr lang="en-GB" sz="1800" dirty="0">
                <a:effectLst/>
                <a:latin typeface="Verdana" panose="020B0604030504040204" pitchFamily="34" charset="0"/>
                <a:ea typeface="Verdana" panose="020B0604030504040204" pitchFamily="34" charset="0"/>
                <a:cs typeface="Verdana" panose="020B0604030504040204" pitchFamily="34" charset="0"/>
              </a:rPr>
              <a:t>the ‘</a:t>
            </a:r>
            <a:r>
              <a:rPr lang="en-IE" sz="1800" dirty="0">
                <a:effectLst/>
                <a:latin typeface="Calibri" panose="020F0502020204030204" pitchFamily="34" charset="0"/>
                <a:ea typeface="Times New Roman" panose="02020603050405020304" pitchFamily="18" charset="0"/>
                <a:cs typeface="Calibri" panose="020F0502020204030204" pitchFamily="34" charset="0"/>
              </a:rPr>
              <a:t>BASIC PRINCIPLES </a:t>
            </a:r>
            <a:r>
              <a:rPr lang="en-IE" sz="1800" i="1" dirty="0">
                <a:effectLst/>
                <a:latin typeface="Verdana" panose="020B0604030504040204" pitchFamily="34" charset="0"/>
                <a:ea typeface="Verdana" panose="020B0604030504040204" pitchFamily="34" charset="0"/>
                <a:cs typeface="Verdana" panose="020B0604030504040204" pitchFamily="34" charset="0"/>
              </a:rPr>
              <a:t>of the alternative approach to health</a:t>
            </a:r>
            <a:r>
              <a:rPr lang="en-IE" sz="1800" dirty="0">
                <a:effectLst/>
                <a:latin typeface="Verdana" panose="020B0604030504040204" pitchFamily="34" charset="0"/>
                <a:ea typeface="Verdana" panose="020B0604030504040204" pitchFamily="34" charset="0"/>
                <a:cs typeface="Verdana" panose="020B0604030504040204" pitchFamily="34" charset="0"/>
              </a:rPr>
              <a:t>’ which </a:t>
            </a:r>
            <a:r>
              <a:rPr lang="en-GB" sz="1800" dirty="0">
                <a:effectLst/>
                <a:latin typeface="Verdana" panose="020B0604030504040204" pitchFamily="34" charset="0"/>
                <a:ea typeface="Verdana" panose="020B0604030504040204" pitchFamily="34" charset="0"/>
                <a:cs typeface="Verdana" panose="020B0604030504040204" pitchFamily="34" charset="0"/>
              </a:rPr>
              <a:t>encourages the body’s unique capacity for self-healing. </a:t>
            </a:r>
          </a:p>
          <a:p>
            <a:r>
              <a:rPr lang="en-GB" sz="1800" dirty="0">
                <a:effectLst/>
                <a:latin typeface="Verdana" panose="020B0604030504040204" pitchFamily="34" charset="0"/>
                <a:ea typeface="Verdana" panose="020B0604030504040204" pitchFamily="34" charset="0"/>
                <a:cs typeface="Verdana" panose="020B0604030504040204" pitchFamily="34" charset="0"/>
              </a:rPr>
              <a:t> </a:t>
            </a:r>
          </a:p>
          <a:p>
            <a:r>
              <a:rPr lang="en-GB" sz="1800" dirty="0">
                <a:effectLst/>
                <a:latin typeface="Verdana" panose="020B0604030504040204" pitchFamily="34" charset="0"/>
                <a:ea typeface="Verdana" panose="020B0604030504040204" pitchFamily="34" charset="0"/>
                <a:cs typeface="Verdana" panose="020B0604030504040204" pitchFamily="34" charset="0"/>
              </a:rPr>
              <a:t>                      </a:t>
            </a:r>
            <a:r>
              <a:rPr lang="en-IE" sz="1800" u="sng" dirty="0">
                <a:effectLst/>
                <a:latin typeface="Verdana" panose="020B0604030504040204" pitchFamily="34" charset="0"/>
                <a:ea typeface="Verdana" panose="020B0604030504040204" pitchFamily="34" charset="0"/>
                <a:cs typeface="Verdana" panose="020B0604030504040204" pitchFamily="34" charset="0"/>
              </a:rPr>
              <a:t>Your Health</a:t>
            </a:r>
            <a:r>
              <a:rPr lang="en-IE" sz="1800" dirty="0">
                <a:effectLst/>
                <a:latin typeface="Verdana" panose="020B0604030504040204" pitchFamily="34" charset="0"/>
                <a:ea typeface="Verdana" panose="020B0604030504040204" pitchFamily="34" charset="0"/>
                <a:cs typeface="Verdana" panose="020B0604030504040204" pitchFamily="34" charset="0"/>
              </a:rPr>
              <a:t> is </a:t>
            </a:r>
            <a:r>
              <a:rPr lang="en-IE" sz="1800" u="sng" dirty="0">
                <a:effectLst/>
                <a:latin typeface="Verdana" panose="020B0604030504040204" pitchFamily="34" charset="0"/>
                <a:ea typeface="Verdana" panose="020B0604030504040204" pitchFamily="34" charset="0"/>
                <a:cs typeface="Verdana" panose="020B0604030504040204" pitchFamily="34" charset="0"/>
              </a:rPr>
              <a:t>your responsibility</a:t>
            </a:r>
            <a:r>
              <a:rPr lang="en-IE" sz="1800" dirty="0">
                <a:effectLst/>
                <a:latin typeface="Verdana" panose="020B0604030504040204" pitchFamily="34" charset="0"/>
                <a:ea typeface="Verdana" panose="020B0604030504040204" pitchFamily="34" charset="0"/>
                <a:cs typeface="Verdana" panose="020B0604030504040204" pitchFamily="34" charset="0"/>
              </a:rPr>
              <a:t>  </a:t>
            </a:r>
            <a:endParaRPr lang="en-GB" sz="1800" dirty="0">
              <a:latin typeface="Verdana" panose="020B0604030504040204" pitchFamily="34" charset="0"/>
              <a:ea typeface="Verdana" panose="020B0604030504040204" pitchFamily="34" charset="0"/>
              <a:cs typeface="Verdana" panose="020B0604030504040204" pitchFamily="34" charset="0"/>
            </a:endParaRPr>
          </a:p>
          <a:p>
            <a:endParaRPr lang="en-US" sz="1800" dirty="0">
              <a:effectLst/>
              <a:latin typeface="Verdana" panose="020B0604030504040204" pitchFamily="34" charset="0"/>
              <a:ea typeface="Verdana" panose="020B0604030504040204" pitchFamily="34" charset="0"/>
              <a:cs typeface="Verdana" panose="020B0604030504040204" pitchFamily="34" charset="0"/>
            </a:endParaRPr>
          </a:p>
          <a:p>
            <a:r>
              <a:rPr lang="en-US" sz="1800" dirty="0">
                <a:effectLst/>
                <a:latin typeface="Verdana" panose="020B0604030504040204" pitchFamily="34" charset="0"/>
                <a:ea typeface="Verdana" panose="020B0604030504040204" pitchFamily="34" charset="0"/>
                <a:cs typeface="Verdana" panose="020B0604030504040204" pitchFamily="34" charset="0"/>
              </a:rPr>
              <a:t>An important factor in Fred’s teaching was to empower individuals with knowledge and skills that could be used to maintain their own wellbeing. </a:t>
            </a:r>
            <a:endParaRPr lang="en-US" sz="1800" dirty="0">
              <a:latin typeface="Verdana" panose="020B0604030504040204" pitchFamily="34" charset="0"/>
              <a:ea typeface="Verdana" panose="020B0604030504040204" pitchFamily="34" charset="0"/>
              <a:cs typeface="Verdana" panose="020B0604030504040204" pitchFamily="34" charset="0"/>
            </a:endParaRPr>
          </a:p>
          <a:p>
            <a:r>
              <a:rPr lang="en-US" sz="1800" dirty="0">
                <a:effectLst/>
                <a:latin typeface="Verdana" panose="020B0604030504040204" pitchFamily="34" charset="0"/>
                <a:ea typeface="Verdana" panose="020B0604030504040204" pitchFamily="34" charset="0"/>
                <a:cs typeface="Verdana" panose="020B0604030504040204" pitchFamily="34" charset="0"/>
              </a:rPr>
              <a:t>Today’s webinar on The Emotional Body starts our Spring series of reenergizing and remotivating your life, hopefully the series will give you ‘food for thought’ and will support you on your</a:t>
            </a:r>
            <a:r>
              <a:rPr lang="en-US" sz="1800" dirty="0">
                <a:latin typeface="Verdana" panose="020B0604030504040204" pitchFamily="34" charset="0"/>
                <a:ea typeface="Verdana" panose="020B0604030504040204" pitchFamily="34" charset="0"/>
                <a:cs typeface="Verdana" panose="020B0604030504040204" pitchFamily="34" charset="0"/>
              </a:rPr>
              <a:t> journey in these changing times</a:t>
            </a:r>
            <a:r>
              <a:rPr lang="en-US" dirty="0">
                <a:latin typeface="Verdana" panose="020B0604030504040204" pitchFamily="34" charset="0"/>
                <a:ea typeface="Verdana" panose="020B0604030504040204" pitchFamily="34" charset="0"/>
                <a:cs typeface="Verdana" panose="020B0604030504040204" pitchFamily="34" charset="0"/>
              </a:rPr>
              <a:t>.</a:t>
            </a:r>
            <a:r>
              <a:rPr lang="en-US" dirty="0">
                <a:effectLst/>
                <a:latin typeface="Verdana" panose="020B0604030504040204" pitchFamily="34" charset="0"/>
                <a:ea typeface="Verdana" panose="020B0604030504040204" pitchFamily="34" charset="0"/>
                <a:cs typeface="Verdana" panose="020B0604030504040204" pitchFamily="34" charset="0"/>
              </a:rPr>
              <a:t> </a:t>
            </a:r>
            <a:endParaRPr lang="en-US" u="none" strike="noStrike"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2B984817-C8F5-464A-B146-7E5A55931722}"/>
              </a:ext>
            </a:extLst>
          </p:cNvPr>
          <p:cNvSpPr txBox="1"/>
          <p:nvPr/>
        </p:nvSpPr>
        <p:spPr>
          <a:xfrm>
            <a:off x="622300" y="5021867"/>
            <a:ext cx="2755900" cy="836126"/>
          </a:xfrm>
          <a:prstGeom prst="rect">
            <a:avLst/>
          </a:prstGeom>
          <a:noFill/>
        </p:spPr>
        <p:txBody>
          <a:bodyPr wrap="square" rtlCol="0">
            <a:spAutoFit/>
          </a:bodyPr>
          <a:lstStyle/>
          <a:p>
            <a:pPr marL="228600" algn="ctr">
              <a:spcAft>
                <a:spcPts val="1000"/>
              </a:spcAft>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‘Keep it simple’</a:t>
            </a:r>
          </a:p>
          <a:p>
            <a:pPr marL="228600" algn="ctr">
              <a:spcAft>
                <a:spcPts val="1000"/>
              </a:spcAft>
            </a:pP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 Freddie’s Fox</a:t>
            </a:r>
          </a:p>
        </p:txBody>
      </p:sp>
    </p:spTree>
    <p:extLst>
      <p:ext uri="{BB962C8B-B14F-4D97-AF65-F5344CB8AC3E}">
        <p14:creationId xmlns:p14="http://schemas.microsoft.com/office/powerpoint/2010/main" val="4045735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EA12C-FF6F-42C9-9F93-4803336703C3}"/>
              </a:ext>
            </a:extLst>
          </p:cNvPr>
          <p:cNvSpPr>
            <a:spLocks noGrp="1"/>
          </p:cNvSpPr>
          <p:nvPr>
            <p:ph type="title"/>
          </p:nvPr>
        </p:nvSpPr>
        <p:spPr>
          <a:xfrm>
            <a:off x="261424" y="365126"/>
            <a:ext cx="11669152" cy="974944"/>
          </a:xfrm>
          <a:solidFill>
            <a:schemeClr val="accent1"/>
          </a:solidFill>
        </p:spPr>
        <p:txBody>
          <a:bodyPr>
            <a:normAutofit fontScale="90000"/>
          </a:bodyPr>
          <a:lstStyle/>
          <a:p>
            <a:pPr algn="ctr">
              <a:lnSpc>
                <a:spcPct val="115000"/>
              </a:lnSpc>
              <a:spcAft>
                <a:spcPts val="1000"/>
              </a:spcAft>
            </a:pPr>
            <a:br>
              <a:rPr lang="en-US" sz="4000" b="1" kern="1200" dirty="0">
                <a:effectLst/>
                <a:latin typeface="Verdana" panose="020B0604030504040204" pitchFamily="34" charset="0"/>
                <a:ea typeface="Verdana" panose="020B0604030504040204" pitchFamily="34" charset="0"/>
                <a:cs typeface="Verdana" panose="020B0604030504040204" pitchFamily="34" charset="0"/>
              </a:rPr>
            </a:br>
            <a:br>
              <a:rPr lang="en-US" sz="4000" b="1" kern="1200" dirty="0">
                <a:effectLst/>
                <a:latin typeface="Verdana" panose="020B0604030504040204" pitchFamily="34" charset="0"/>
                <a:ea typeface="Verdana" panose="020B0604030504040204" pitchFamily="34" charset="0"/>
                <a:cs typeface="Verdana" panose="020B0604030504040204" pitchFamily="34" charset="0"/>
              </a:rPr>
            </a:br>
            <a:r>
              <a:rPr lang="en-US" sz="4000" b="1" kern="1200" dirty="0">
                <a:effectLst/>
                <a:latin typeface="Verdana" panose="020B0604030504040204" pitchFamily="34" charset="0"/>
                <a:ea typeface="Verdana" panose="020B0604030504040204" pitchFamily="34" charset="0"/>
                <a:cs typeface="Verdana" panose="020B0604030504040204" pitchFamily="34" charset="0"/>
              </a:rPr>
              <a:t>Re-e</a:t>
            </a:r>
            <a:r>
              <a:rPr lang="en-US" sz="4000" b="1" dirty="0">
                <a:latin typeface="Verdana" panose="020B0604030504040204" pitchFamily="34" charset="0"/>
                <a:ea typeface="Verdana" panose="020B0604030504040204" pitchFamily="34" charset="0"/>
                <a:cs typeface="Verdana" panose="020B0604030504040204" pitchFamily="34" charset="0"/>
              </a:rPr>
              <a:t>nergize &amp; Re-motivate Your Life Now!</a:t>
            </a:r>
            <a:br>
              <a:rPr lang="en-US" sz="2800" b="1" kern="1200" dirty="0">
                <a:effectLst/>
                <a:latin typeface="Verdana" panose="020B0604030504040204" pitchFamily="34" charset="0"/>
                <a:ea typeface="Verdana" panose="020B0604030504040204" pitchFamily="34" charset="0"/>
                <a:cs typeface="Verdana" panose="020B0604030504040204" pitchFamily="34" charset="0"/>
              </a:rPr>
            </a:br>
            <a:br>
              <a:rPr lang="en-US" sz="4000" b="1" dirty="0">
                <a:latin typeface="Verdana" panose="020B0604030504040204" pitchFamily="34" charset="0"/>
                <a:ea typeface="Verdana" panose="020B0604030504040204" pitchFamily="34" charset="0"/>
                <a:cs typeface="Verdana" panose="020B0604030504040204" pitchFamily="34" charset="0"/>
              </a:rPr>
            </a:br>
            <a:endParaRPr lang="en-GB" sz="4000" dirty="0">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Content Placeholder 4">
            <a:extLst>
              <a:ext uri="{FF2B5EF4-FFF2-40B4-BE49-F238E27FC236}">
                <a16:creationId xmlns:a16="http://schemas.microsoft.com/office/drawing/2014/main" id="{69F196C2-D4BA-495E-AA6C-5DD5669AA546}"/>
              </a:ext>
            </a:extLst>
          </p:cNvPr>
          <p:cNvGraphicFramePr>
            <a:graphicFrameLocks noGrp="1"/>
          </p:cNvGraphicFramePr>
          <p:nvPr>
            <p:ph sz="half" idx="1"/>
            <p:extLst>
              <p:ext uri="{D42A27DB-BD31-4B8C-83A1-F6EECF244321}">
                <p14:modId xmlns:p14="http://schemas.microsoft.com/office/powerpoint/2010/main" val="3849891003"/>
              </p:ext>
            </p:extLst>
          </p:nvPr>
        </p:nvGraphicFramePr>
        <p:xfrm>
          <a:off x="261424" y="1690688"/>
          <a:ext cx="4432497" cy="4489396"/>
        </p:xfrm>
        <a:graphic>
          <a:graphicData uri="http://schemas.openxmlformats.org/drawingml/2006/table">
            <a:tbl>
              <a:tblPr>
                <a:tableStyleId>{5C22544A-7EE6-4342-B048-85BDC9FD1C3A}</a:tableStyleId>
              </a:tblPr>
              <a:tblGrid>
                <a:gridCol w="4432497">
                  <a:extLst>
                    <a:ext uri="{9D8B030D-6E8A-4147-A177-3AD203B41FA5}">
                      <a16:colId xmlns:a16="http://schemas.microsoft.com/office/drawing/2014/main" val="477653783"/>
                    </a:ext>
                  </a:extLst>
                </a:gridCol>
              </a:tblGrid>
              <a:tr h="4489396">
                <a:tc>
                  <a:txBody>
                    <a:bodyPr/>
                    <a:lstStyle/>
                    <a:p>
                      <a:pPr algn="ctr" fontAlgn="t">
                        <a:lnSpc>
                          <a:spcPct val="115000"/>
                        </a:lnSpc>
                        <a:spcBef>
                          <a:spcPts val="0"/>
                        </a:spcBef>
                        <a:spcAft>
                          <a:spcPts val="1000"/>
                        </a:spcAft>
                      </a:pPr>
                      <a:endParaRPr lang="en-GB" sz="2000" b="1" u="none" strike="noStrike" dirty="0">
                        <a:effectLst/>
                        <a:latin typeface="Verdana" panose="020B0604030504040204" pitchFamily="34" charset="0"/>
                        <a:ea typeface="Verdana" panose="020B0604030504040204" pitchFamily="34" charset="0"/>
                        <a:cs typeface="Verdana" panose="020B0604030504040204" pitchFamily="34" charset="0"/>
                      </a:endParaRPr>
                    </a:p>
                    <a:p>
                      <a:pPr algn="ctr" fontAlgn="t">
                        <a:lnSpc>
                          <a:spcPct val="115000"/>
                        </a:lnSpc>
                        <a:spcBef>
                          <a:spcPts val="0"/>
                        </a:spcBef>
                        <a:spcAft>
                          <a:spcPts val="1000"/>
                        </a:spcAft>
                      </a:pPr>
                      <a:r>
                        <a:rPr lang="en-GB" sz="2000" b="1" u="none" strike="noStrike" dirty="0">
                          <a:effectLst/>
                          <a:latin typeface="Verdana" panose="020B0604030504040204" pitchFamily="34" charset="0"/>
                          <a:ea typeface="Verdana" panose="020B0604030504040204" pitchFamily="34" charset="0"/>
                          <a:cs typeface="Verdana" panose="020B0604030504040204" pitchFamily="34" charset="0"/>
                        </a:rPr>
                        <a:t>This series was inspired by </a:t>
                      </a:r>
                    </a:p>
                    <a:p>
                      <a:pPr algn="ctr" fontAlgn="t">
                        <a:lnSpc>
                          <a:spcPct val="115000"/>
                        </a:lnSpc>
                        <a:spcBef>
                          <a:spcPts val="0"/>
                        </a:spcBef>
                        <a:spcAft>
                          <a:spcPts val="1000"/>
                        </a:spcAft>
                      </a:pPr>
                      <a:r>
                        <a:rPr lang="en-GB" sz="2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Dr Libby Weaver’s book</a:t>
                      </a:r>
                    </a:p>
                    <a:p>
                      <a:pPr algn="ctr" fontAlgn="t">
                        <a:lnSpc>
                          <a:spcPct val="115000"/>
                        </a:lnSpc>
                        <a:spcBef>
                          <a:spcPts val="0"/>
                        </a:spcBef>
                        <a:spcAft>
                          <a:spcPts val="1000"/>
                        </a:spcAft>
                      </a:pPr>
                      <a:r>
                        <a:rPr lang="en-GB" sz="2000" b="1"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 ’Exhausted to Energised’</a:t>
                      </a:r>
                    </a:p>
                    <a:p>
                      <a:pPr algn="ctr" fontAlgn="t">
                        <a:lnSpc>
                          <a:spcPct val="115000"/>
                        </a:lnSpc>
                        <a:spcBef>
                          <a:spcPts val="0"/>
                        </a:spcBef>
                        <a:spcAft>
                          <a:spcPts val="1000"/>
                        </a:spcAft>
                      </a:pPr>
                      <a:r>
                        <a:rPr lang="en-GB" sz="2000" b="1" u="none" strike="noStrike"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And how similar her ‘3’ pillars of health are to the work of</a:t>
                      </a:r>
                    </a:p>
                    <a:p>
                      <a:pPr algn="ctr" fontAlgn="t">
                        <a:lnSpc>
                          <a:spcPct val="115000"/>
                        </a:lnSpc>
                        <a:spcBef>
                          <a:spcPts val="0"/>
                        </a:spcBef>
                        <a:spcAft>
                          <a:spcPts val="1000"/>
                        </a:spcAft>
                      </a:pPr>
                      <a:r>
                        <a:rPr lang="en-GB" sz="2000" b="1" u="none" strike="noStrike"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Freddie Fox</a:t>
                      </a:r>
                    </a:p>
                    <a:p>
                      <a:pPr algn="ctr" fontAlgn="t">
                        <a:lnSpc>
                          <a:spcPct val="115000"/>
                        </a:lnSpc>
                        <a:spcBef>
                          <a:spcPts val="0"/>
                        </a:spcBef>
                        <a:spcAft>
                          <a:spcPts val="1000"/>
                        </a:spcAft>
                      </a:pPr>
                      <a:r>
                        <a:rPr lang="en-GB" sz="2000" b="1" u="none" strike="noStrike" kern="1200" dirty="0">
                          <a:solidFill>
                            <a:schemeClr val="dk1"/>
                          </a:solidFill>
                          <a:effectLst/>
                          <a:latin typeface="Verdana" panose="020B0604030504040204" pitchFamily="34" charset="0"/>
                          <a:ea typeface="Verdana" panose="020B0604030504040204" pitchFamily="34" charset="0"/>
                          <a:cs typeface="Verdana" panose="020B0604030504040204" pitchFamily="34" charset="0"/>
                        </a:rPr>
                        <a:t> Bio-Testing &amp; Therapy</a:t>
                      </a:r>
                      <a:endParaRPr lang="en-GB" sz="200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114300" marR="114300" marT="9525" marB="0"/>
                </a:tc>
                <a:extLst>
                  <a:ext uri="{0D108BD9-81ED-4DB2-BD59-A6C34878D82A}">
                    <a16:rowId xmlns:a16="http://schemas.microsoft.com/office/drawing/2014/main" val="2028482469"/>
                  </a:ext>
                </a:extLst>
              </a:tr>
            </a:tbl>
          </a:graphicData>
        </a:graphic>
      </p:graphicFrame>
      <p:graphicFrame>
        <p:nvGraphicFramePr>
          <p:cNvPr id="6" name="Content Placeholder 5">
            <a:extLst>
              <a:ext uri="{FF2B5EF4-FFF2-40B4-BE49-F238E27FC236}">
                <a16:creationId xmlns:a16="http://schemas.microsoft.com/office/drawing/2014/main" id="{6FD61569-D21F-4B2E-9978-B377BB34F028}"/>
              </a:ext>
            </a:extLst>
          </p:cNvPr>
          <p:cNvGraphicFramePr>
            <a:graphicFrameLocks noGrp="1"/>
          </p:cNvGraphicFramePr>
          <p:nvPr>
            <p:ph sz="half" idx="2"/>
            <p:extLst>
              <p:ext uri="{D42A27DB-BD31-4B8C-83A1-F6EECF244321}">
                <p14:modId xmlns:p14="http://schemas.microsoft.com/office/powerpoint/2010/main" val="3089389495"/>
              </p:ext>
            </p:extLst>
          </p:nvPr>
        </p:nvGraphicFramePr>
        <p:xfrm>
          <a:off x="7962314" y="1690687"/>
          <a:ext cx="4107766" cy="4611637"/>
        </p:xfrm>
        <a:graphic>
          <a:graphicData uri="http://schemas.openxmlformats.org/drawingml/2006/table">
            <a:tbl>
              <a:tblPr firstRow="1" firstCol="1" bandRow="1">
                <a:tableStyleId>{5C22544A-7EE6-4342-B048-85BDC9FD1C3A}</a:tableStyleId>
              </a:tblPr>
              <a:tblGrid>
                <a:gridCol w="4107766">
                  <a:extLst>
                    <a:ext uri="{9D8B030D-6E8A-4147-A177-3AD203B41FA5}">
                      <a16:colId xmlns:a16="http://schemas.microsoft.com/office/drawing/2014/main" val="869433907"/>
                    </a:ext>
                  </a:extLst>
                </a:gridCol>
              </a:tblGrid>
              <a:tr h="4611637">
                <a:tc>
                  <a:txBody>
                    <a:bodyPr/>
                    <a:lstStyle/>
                    <a:p>
                      <a:pPr algn="ctr">
                        <a:lnSpc>
                          <a:spcPct val="115000"/>
                        </a:lnSpc>
                        <a:spcAft>
                          <a:spcPts val="1000"/>
                        </a:spcAft>
                      </a:pPr>
                      <a:endParaRPr lang="en-GB" sz="2400" dirty="0">
                        <a:effectLst/>
                        <a:latin typeface="Verdana" panose="020B0604030504040204" pitchFamily="34" charset="0"/>
                        <a:ea typeface="Verdana" panose="020B0604030504040204" pitchFamily="34" charset="0"/>
                        <a:cs typeface="Verdana" panose="020B0604030504040204" pitchFamily="34" charset="0"/>
                      </a:endParaRPr>
                    </a:p>
                    <a:p>
                      <a:pPr algn="ctr">
                        <a:lnSpc>
                          <a:spcPct val="115000"/>
                        </a:lnSpc>
                        <a:spcAft>
                          <a:spcPts val="1000"/>
                        </a:spcAft>
                      </a:pPr>
                      <a:r>
                        <a:rPr lang="en-GB" sz="2800" dirty="0">
                          <a:effectLst/>
                          <a:latin typeface="+mn-lt"/>
                          <a:ea typeface="Verdana" panose="020B0604030504040204" pitchFamily="34" charset="0"/>
                          <a:cs typeface="Verdana" panose="020B0604030504040204" pitchFamily="34" charset="0"/>
                        </a:rPr>
                        <a:t>The Emotional Body</a:t>
                      </a:r>
                    </a:p>
                    <a:p>
                      <a:pPr algn="ctr">
                        <a:lnSpc>
                          <a:spcPct val="115000"/>
                        </a:lnSpc>
                        <a:spcAft>
                          <a:spcPts val="1000"/>
                        </a:spcAft>
                      </a:pPr>
                      <a:r>
                        <a:rPr lang="en-GB" sz="2400" dirty="0">
                          <a:effectLst/>
                          <a:latin typeface="+mn-lt"/>
                          <a:ea typeface="Verdana" panose="020B0604030504040204" pitchFamily="34" charset="0"/>
                          <a:cs typeface="Verdana" panose="020B0604030504040204" pitchFamily="34" charset="0"/>
                        </a:rPr>
                        <a:t>(Feb)</a:t>
                      </a:r>
                    </a:p>
                    <a:p>
                      <a:pPr algn="ctr">
                        <a:lnSpc>
                          <a:spcPct val="115000"/>
                        </a:lnSpc>
                        <a:spcAft>
                          <a:spcPts val="1000"/>
                        </a:spcAft>
                      </a:pPr>
                      <a:endParaRPr lang="en-GB" sz="800" dirty="0">
                        <a:effectLst/>
                        <a:latin typeface="Verdana" panose="020B0604030504040204" pitchFamily="34" charset="0"/>
                        <a:ea typeface="Verdana" panose="020B0604030504040204" pitchFamily="34" charset="0"/>
                        <a:cs typeface="Verdana" panose="020B0604030504040204" pitchFamily="34" charset="0"/>
                      </a:endParaRPr>
                    </a:p>
                    <a:p>
                      <a:pPr marL="0" marR="0" lvl="0" indent="0" algn="ctr" defTabSz="914400" rtl="0" eaLnBrk="1" fontAlgn="auto" latinLnBrk="0" hangingPunct="1">
                        <a:lnSpc>
                          <a:spcPct val="115000"/>
                        </a:lnSpc>
                        <a:spcBef>
                          <a:spcPts val="0"/>
                        </a:spcBef>
                        <a:spcAft>
                          <a:spcPts val="1000"/>
                        </a:spcAft>
                        <a:buClrTx/>
                        <a:buSzTx/>
                        <a:buFontTx/>
                        <a:buNone/>
                        <a:tabLst/>
                        <a:defRPr/>
                      </a:pPr>
                      <a:r>
                        <a:rPr lang="en-GB" sz="2800" b="1" kern="1200" dirty="0">
                          <a:solidFill>
                            <a:schemeClr val="lt1"/>
                          </a:solidFill>
                          <a:effectLst/>
                          <a:latin typeface="+mn-lt"/>
                          <a:ea typeface="Verdana" panose="020B0604030504040204" pitchFamily="34" charset="0"/>
                          <a:cs typeface="Verdana" panose="020B0604030504040204" pitchFamily="34" charset="0"/>
                        </a:rPr>
                        <a:t>The Nutritional Body</a:t>
                      </a:r>
                    </a:p>
                    <a:p>
                      <a:pPr algn="ctr">
                        <a:lnSpc>
                          <a:spcPct val="115000"/>
                        </a:lnSpc>
                        <a:spcAft>
                          <a:spcPts val="1000"/>
                        </a:spcAft>
                      </a:pPr>
                      <a:r>
                        <a:rPr lang="en-GB" sz="2400" dirty="0">
                          <a:effectLst/>
                          <a:latin typeface="+mn-lt"/>
                          <a:ea typeface="Verdana" panose="020B0604030504040204" pitchFamily="34" charset="0"/>
                          <a:cs typeface="Verdana" panose="020B0604030504040204" pitchFamily="34" charset="0"/>
                        </a:rPr>
                        <a:t> (Mar)</a:t>
                      </a:r>
                    </a:p>
                    <a:p>
                      <a:pPr algn="ctr">
                        <a:lnSpc>
                          <a:spcPct val="115000"/>
                        </a:lnSpc>
                        <a:spcAft>
                          <a:spcPts val="1000"/>
                        </a:spcAft>
                      </a:pPr>
                      <a:endParaRPr lang="en-GB" sz="800" i="1" dirty="0">
                        <a:effectLst/>
                        <a:latin typeface="Verdana" panose="020B0604030504040204" pitchFamily="34" charset="0"/>
                        <a:ea typeface="Verdana" panose="020B0604030504040204" pitchFamily="34" charset="0"/>
                        <a:cs typeface="Verdana" panose="020B0604030504040204" pitchFamily="34" charset="0"/>
                      </a:endParaRPr>
                    </a:p>
                    <a:p>
                      <a:pPr lvl="0" algn="ctr"/>
                      <a:r>
                        <a:rPr lang="en-GB" sz="2800" b="1" kern="1200" dirty="0">
                          <a:solidFill>
                            <a:schemeClr val="lt1"/>
                          </a:solidFill>
                          <a:effectLst/>
                          <a:latin typeface="+mn-lt"/>
                          <a:ea typeface="Verdana" panose="020B0604030504040204" pitchFamily="34" charset="0"/>
                          <a:cs typeface="Verdana" panose="020B0604030504040204" pitchFamily="34" charset="0"/>
                        </a:rPr>
                        <a:t>The Bio-chemical Body</a:t>
                      </a:r>
                    </a:p>
                    <a:p>
                      <a:pPr algn="ctr">
                        <a:lnSpc>
                          <a:spcPct val="115000"/>
                        </a:lnSpc>
                        <a:spcAft>
                          <a:spcPts val="1000"/>
                        </a:spcAft>
                      </a:pPr>
                      <a:r>
                        <a:rPr lang="en-GB" sz="2400" dirty="0">
                          <a:effectLst/>
                          <a:latin typeface="+mn-lt"/>
                          <a:ea typeface="Verdana" panose="020B0604030504040204" pitchFamily="34" charset="0"/>
                          <a:cs typeface="Verdana" panose="020B0604030504040204" pitchFamily="34" charset="0"/>
                        </a:rPr>
                        <a:t>(May)</a:t>
                      </a:r>
                    </a:p>
                  </a:txBody>
                  <a:tcPr marL="114300" marR="114300" marT="0" marB="0"/>
                </a:tc>
                <a:extLst>
                  <a:ext uri="{0D108BD9-81ED-4DB2-BD59-A6C34878D82A}">
                    <a16:rowId xmlns:a16="http://schemas.microsoft.com/office/drawing/2014/main" val="2656991499"/>
                  </a:ext>
                </a:extLst>
              </a:tr>
            </a:tbl>
          </a:graphicData>
        </a:graphic>
      </p:graphicFrame>
      <p:pic>
        <p:nvPicPr>
          <p:cNvPr id="8" name="imgBlkFront">
            <a:extLst>
              <a:ext uri="{FF2B5EF4-FFF2-40B4-BE49-F238E27FC236}">
                <a16:creationId xmlns:a16="http://schemas.microsoft.com/office/drawing/2014/main" id="{6BD20AA2-E0A9-463C-A13C-5605D1D3D27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0868" y="2055975"/>
            <a:ext cx="2799470" cy="3550629"/>
          </a:xfrm>
          <a:prstGeom prst="rect">
            <a:avLst/>
          </a:prstGeom>
          <a:noFill/>
          <a:ln>
            <a:noFill/>
          </a:ln>
        </p:spPr>
      </p:pic>
    </p:spTree>
    <p:extLst>
      <p:ext uri="{BB962C8B-B14F-4D97-AF65-F5344CB8AC3E}">
        <p14:creationId xmlns:p14="http://schemas.microsoft.com/office/powerpoint/2010/main" val="76552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CCF2-A618-4DE1-A092-2C70674002ED}"/>
              </a:ext>
            </a:extLst>
          </p:cNvPr>
          <p:cNvSpPr>
            <a:spLocks noGrp="1"/>
          </p:cNvSpPr>
          <p:nvPr>
            <p:ph type="title"/>
          </p:nvPr>
        </p:nvSpPr>
        <p:spPr>
          <a:xfrm>
            <a:off x="575197" y="86031"/>
            <a:ext cx="10902099" cy="998670"/>
          </a:xfrm>
          <a:solidFill>
            <a:schemeClr val="accent1"/>
          </a:solidFill>
        </p:spPr>
        <p:txBody>
          <a:bodyPr/>
          <a:lstStyle/>
          <a:p>
            <a:pPr algn="ctr"/>
            <a:r>
              <a:rPr lang="en-GB" sz="4400" dirty="0">
                <a:effectLst/>
                <a:latin typeface="Verdana" panose="020B0604030504040204" pitchFamily="34" charset="0"/>
                <a:ea typeface="Verdana" panose="020B0604030504040204" pitchFamily="34" charset="0"/>
                <a:cs typeface="Verdana" panose="020B0604030504040204" pitchFamily="34" charset="0"/>
              </a:rPr>
              <a:t>The Emotional Body</a:t>
            </a:r>
            <a:endParaRPr lang="en-GB" dirty="0"/>
          </a:p>
        </p:txBody>
      </p:sp>
      <p:sp>
        <p:nvSpPr>
          <p:cNvPr id="4" name="TextBox 3">
            <a:extLst>
              <a:ext uri="{FF2B5EF4-FFF2-40B4-BE49-F238E27FC236}">
                <a16:creationId xmlns:a16="http://schemas.microsoft.com/office/drawing/2014/main" id="{A6DF42CE-32A0-417E-9A11-1E795E7620EA}"/>
              </a:ext>
            </a:extLst>
          </p:cNvPr>
          <p:cNvSpPr txBox="1"/>
          <p:nvPr/>
        </p:nvSpPr>
        <p:spPr>
          <a:xfrm>
            <a:off x="244808" y="1062714"/>
            <a:ext cx="7006470" cy="5216813"/>
          </a:xfrm>
          <a:prstGeom prst="rect">
            <a:avLst/>
          </a:prstGeom>
          <a:noFill/>
        </p:spPr>
        <p:txBody>
          <a:bodyPr wrap="square">
            <a:spAutoFit/>
          </a:bodyPr>
          <a:lstStyle/>
          <a:p>
            <a:pPr algn="ctr" fontAlgn="t">
              <a:spcBef>
                <a:spcPts val="0"/>
              </a:spcBef>
              <a:spcAft>
                <a:spcPts val="1000"/>
              </a:spcAft>
            </a:pPr>
            <a:r>
              <a:rPr lang="en-GB" sz="2800" b="1" dirty="0">
                <a:latin typeface="Verdana" panose="020B0604030504040204" pitchFamily="34" charset="0"/>
                <a:ea typeface="Verdana" panose="020B0604030504040204" pitchFamily="34" charset="0"/>
                <a:cs typeface="Verdana" panose="020B0604030504040204" pitchFamily="34" charset="0"/>
              </a:rPr>
              <a:t>We are all an emotional body!</a:t>
            </a:r>
          </a:p>
          <a:p>
            <a:pPr algn="ctr" fontAlgn="t">
              <a:spcBef>
                <a:spcPts val="0"/>
              </a:spcBef>
              <a:spcAft>
                <a:spcPts val="1000"/>
              </a:spcAft>
            </a:pPr>
            <a:r>
              <a:rPr lang="en-GB" sz="2800" dirty="0">
                <a:latin typeface="Verdana" panose="020B0604030504040204" pitchFamily="34" charset="0"/>
                <a:ea typeface="Verdana" panose="020B0604030504040204" pitchFamily="34" charset="0"/>
                <a:cs typeface="Verdana" panose="020B0604030504040204" pitchFamily="34" charset="0"/>
              </a:rPr>
              <a:t>Born with a body primed and ready to express your needs through emotions, and they influence all you feel, think, do, and speak. </a:t>
            </a:r>
          </a:p>
          <a:p>
            <a:pPr algn="ctr" fontAlgn="t">
              <a:spcBef>
                <a:spcPts val="0"/>
              </a:spcBef>
              <a:spcAft>
                <a:spcPts val="1000"/>
              </a:spcAft>
            </a:pPr>
            <a:endParaRPr lang="en-GB" sz="2800" dirty="0">
              <a:latin typeface="Verdana" panose="020B0604030504040204" pitchFamily="34" charset="0"/>
              <a:ea typeface="Verdana" panose="020B0604030504040204" pitchFamily="34" charset="0"/>
              <a:cs typeface="Verdana" panose="020B0604030504040204" pitchFamily="34" charset="0"/>
            </a:endParaRPr>
          </a:p>
          <a:p>
            <a:pPr algn="ctr" fontAlgn="t">
              <a:spcBef>
                <a:spcPts val="0"/>
              </a:spcBef>
              <a:spcAft>
                <a:spcPts val="1000"/>
              </a:spcAft>
            </a:pPr>
            <a:r>
              <a:rPr lang="en-GB" sz="2800" dirty="0">
                <a:latin typeface="Verdana" panose="020B0604030504040204" pitchFamily="34" charset="0"/>
                <a:ea typeface="Verdana" panose="020B0604030504040204" pitchFamily="34" charset="0"/>
                <a:cs typeface="Verdana" panose="020B0604030504040204" pitchFamily="34" charset="0"/>
              </a:rPr>
              <a:t>Everything you encounter triggers your emotions, and then influences your health, relationships, perspective and perception of the world.</a:t>
            </a:r>
          </a:p>
          <a:p>
            <a:pPr algn="ctr" fontAlgn="t">
              <a:spcBef>
                <a:spcPts val="0"/>
              </a:spcBef>
              <a:spcAft>
                <a:spcPts val="1000"/>
              </a:spcAft>
            </a:pPr>
            <a:r>
              <a:rPr lang="en-GB" sz="2800" u="none" strike="noStrike" dirty="0">
                <a:effectLst/>
                <a:latin typeface="Verdana" panose="020B0604030504040204" pitchFamily="34" charset="0"/>
                <a:ea typeface="Verdana" panose="020B0604030504040204" pitchFamily="34" charset="0"/>
                <a:cs typeface="Verdana" panose="020B0604030504040204" pitchFamily="34" charset="0"/>
              </a:rPr>
              <a:t>                            </a:t>
            </a:r>
            <a:r>
              <a:rPr lang="en-GB" sz="1600" u="none" strike="noStrike"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7" name="TextBox 6">
            <a:extLst>
              <a:ext uri="{FF2B5EF4-FFF2-40B4-BE49-F238E27FC236}">
                <a16:creationId xmlns:a16="http://schemas.microsoft.com/office/drawing/2014/main" id="{477D04C1-E7CE-4B7D-96C0-2BC96037DE30}"/>
              </a:ext>
            </a:extLst>
          </p:cNvPr>
          <p:cNvSpPr txBox="1"/>
          <p:nvPr/>
        </p:nvSpPr>
        <p:spPr>
          <a:xfrm>
            <a:off x="7549063" y="1139658"/>
            <a:ext cx="4101905" cy="5139869"/>
          </a:xfrm>
          <a:prstGeom prst="rect">
            <a:avLst/>
          </a:prstGeom>
          <a:noFill/>
        </p:spPr>
        <p:txBody>
          <a:bodyPr wrap="square" rtlCol="0">
            <a:spAutoFit/>
          </a:bodyPr>
          <a:lstStyle/>
          <a:p>
            <a:pPr algn="ctr"/>
            <a:r>
              <a:rPr lang="en-GB" sz="2400" dirty="0">
                <a:ea typeface="Verdana" panose="020B0604030504040204" pitchFamily="34" charset="0"/>
                <a:cs typeface="Verdana" panose="020B0604030504040204" pitchFamily="34" charset="0"/>
              </a:rPr>
              <a:t>By learning and understanding more about emotions, you can develop skills to sense how they emerge and then express through your body</a:t>
            </a:r>
          </a:p>
          <a:p>
            <a:pPr algn="ctr"/>
            <a:endParaRPr lang="en-GB" sz="2400" dirty="0">
              <a:ea typeface="Verdana" panose="020B0604030504040204" pitchFamily="34" charset="0"/>
              <a:cs typeface="Verdana" panose="020B0604030504040204" pitchFamily="34" charset="0"/>
            </a:endParaRPr>
          </a:p>
          <a:p>
            <a:pPr algn="ctr"/>
            <a:r>
              <a:rPr lang="en-GB" sz="2400" dirty="0">
                <a:ea typeface="Verdana" panose="020B0604030504040204" pitchFamily="34" charset="0"/>
                <a:cs typeface="Verdana" panose="020B0604030504040204" pitchFamily="34" charset="0"/>
              </a:rPr>
              <a:t>You can become more adept at          self-regulating emotions, managing how you express them, and consciously shifting from undesirable emotional</a:t>
            </a:r>
          </a:p>
          <a:p>
            <a:pPr algn="ctr"/>
            <a:r>
              <a:rPr lang="en-GB" sz="2400" dirty="0">
                <a:ea typeface="Verdana" panose="020B0604030504040204" pitchFamily="34" charset="0"/>
                <a:cs typeface="Verdana" panose="020B0604030504040204" pitchFamily="34" charset="0"/>
              </a:rPr>
              <a:t> states to more desirable ones</a:t>
            </a:r>
            <a:r>
              <a:rPr lang="en-GB" sz="2400" dirty="0"/>
              <a:t>.</a:t>
            </a:r>
          </a:p>
          <a:p>
            <a:pPr algn="ctr"/>
            <a:endParaRPr lang="en-GB" sz="2400" dirty="0"/>
          </a:p>
          <a:p>
            <a:pPr algn="ctr"/>
            <a:r>
              <a:rPr lang="en-GB" sz="1200" i="1" dirty="0"/>
              <a:t>The Emotional Body - by Laura Bond</a:t>
            </a:r>
          </a:p>
        </p:txBody>
      </p:sp>
    </p:spTree>
    <p:extLst>
      <p:ext uri="{BB962C8B-B14F-4D97-AF65-F5344CB8AC3E}">
        <p14:creationId xmlns:p14="http://schemas.microsoft.com/office/powerpoint/2010/main" val="1662392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Rectangle 50">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569EA12C-FF6F-42C9-9F93-4803336703C3}"/>
              </a:ext>
            </a:extLst>
          </p:cNvPr>
          <p:cNvSpPr>
            <a:spLocks noGrp="1"/>
          </p:cNvSpPr>
          <p:nvPr>
            <p:ph type="title"/>
          </p:nvPr>
        </p:nvSpPr>
        <p:spPr>
          <a:xfrm>
            <a:off x="964760" y="804328"/>
            <a:ext cx="6091312" cy="1205821"/>
          </a:xfrm>
        </p:spPr>
        <p:txBody>
          <a:bodyPr vert="horz" lIns="91440" tIns="45720" rIns="91440" bIns="45720" rtlCol="0" anchor="ctr">
            <a:normAutofit/>
          </a:bodyPr>
          <a:lstStyle/>
          <a:p>
            <a:r>
              <a:rPr lang="en-US" sz="4000" b="1" dirty="0">
                <a:solidFill>
                  <a:srgbClr val="FEFFFF"/>
                </a:solidFill>
              </a:rPr>
              <a:t>Frederick Salomon </a:t>
            </a:r>
            <a:r>
              <a:rPr lang="en-US" sz="4000" b="1" dirty="0" err="1">
                <a:solidFill>
                  <a:srgbClr val="FEFFFF"/>
                </a:solidFill>
              </a:rPr>
              <a:t>Perls</a:t>
            </a:r>
            <a:endParaRPr lang="en-US" sz="4000" b="1" dirty="0">
              <a:solidFill>
                <a:srgbClr val="FEFFFF"/>
              </a:solidFill>
            </a:endParaRPr>
          </a:p>
        </p:txBody>
      </p:sp>
      <p:sp>
        <p:nvSpPr>
          <p:cNvPr id="3" name="TextBox 2">
            <a:extLst>
              <a:ext uri="{FF2B5EF4-FFF2-40B4-BE49-F238E27FC236}">
                <a16:creationId xmlns:a16="http://schemas.microsoft.com/office/drawing/2014/main" id="{4C8182E4-DD21-401D-936D-4184E4C6D1A2}"/>
              </a:ext>
            </a:extLst>
          </p:cNvPr>
          <p:cNvSpPr txBox="1"/>
          <p:nvPr/>
        </p:nvSpPr>
        <p:spPr>
          <a:xfrm>
            <a:off x="1221121" y="2307232"/>
            <a:ext cx="7033094" cy="4102293"/>
          </a:xfrm>
          <a:prstGeom prst="rect">
            <a:avLst/>
          </a:prstGeom>
        </p:spPr>
        <p:txBody>
          <a:bodyPr vert="horz" lIns="91440" tIns="45720" rIns="91440" bIns="45720" rtlCol="0">
            <a:noAutofit/>
          </a:bodyPr>
          <a:lstStyle/>
          <a:p>
            <a:pPr fontAlgn="t">
              <a:lnSpc>
                <a:spcPct val="90000"/>
              </a:lnSpc>
              <a:spcBef>
                <a:spcPts val="600"/>
              </a:spcBef>
              <a:spcAft>
                <a:spcPts val="600"/>
              </a:spcAft>
            </a:pPr>
            <a:r>
              <a:rPr lang="en-US" sz="2000" b="0" i="1" dirty="0">
                <a:latin typeface="Verdana" panose="020B0604030504040204" pitchFamily="34" charset="0"/>
                <a:ea typeface="Verdana" panose="020B0604030504040204" pitchFamily="34" charset="0"/>
                <a:cs typeface="Verdana" panose="020B0604030504040204" pitchFamily="34" charset="0"/>
              </a:rPr>
              <a:t>Fritz </a:t>
            </a:r>
            <a:r>
              <a:rPr lang="en-US" sz="2000" b="0" i="1" dirty="0" err="1">
                <a:latin typeface="Verdana" panose="020B0604030504040204" pitchFamily="34" charset="0"/>
                <a:ea typeface="Verdana" panose="020B0604030504040204" pitchFamily="34" charset="0"/>
                <a:cs typeface="Verdana" panose="020B0604030504040204" pitchFamily="34" charset="0"/>
              </a:rPr>
              <a:t>Perls</a:t>
            </a:r>
            <a:r>
              <a:rPr lang="en-US" sz="2000" b="0" dirty="0">
                <a:latin typeface="Verdana" panose="020B0604030504040204" pitchFamily="34" charset="0"/>
                <a:ea typeface="Verdana" panose="020B0604030504040204" pitchFamily="34" charset="0"/>
                <a:cs typeface="Verdana" panose="020B0604030504040204" pitchFamily="34" charset="0"/>
              </a:rPr>
              <a:t> was a 20th century psychiatrist who founded Gestalt therapy in collaboration with his wife, Laura </a:t>
            </a:r>
            <a:r>
              <a:rPr lang="en-US" sz="2000" b="0" i="1" dirty="0" err="1">
                <a:latin typeface="Verdana" panose="020B0604030504040204" pitchFamily="34" charset="0"/>
                <a:ea typeface="Verdana" panose="020B0604030504040204" pitchFamily="34" charset="0"/>
                <a:cs typeface="Verdana" panose="020B0604030504040204" pitchFamily="34" charset="0"/>
              </a:rPr>
              <a:t>Perls</a:t>
            </a:r>
            <a:r>
              <a:rPr lang="en-US" sz="2000" b="0" dirty="0">
                <a:latin typeface="Verdana" panose="020B0604030504040204" pitchFamily="34" charset="0"/>
                <a:ea typeface="Verdana" panose="020B0604030504040204" pitchFamily="34" charset="0"/>
                <a:cs typeface="Verdana" panose="020B0604030504040204" pitchFamily="34" charset="0"/>
              </a:rPr>
              <a:t>.</a:t>
            </a:r>
          </a:p>
          <a:p>
            <a:pPr fontAlgn="t">
              <a:lnSpc>
                <a:spcPct val="90000"/>
              </a:lnSpc>
              <a:spcBef>
                <a:spcPts val="600"/>
              </a:spcBef>
              <a:spcAft>
                <a:spcPts val="600"/>
              </a:spcAft>
            </a:pPr>
            <a:r>
              <a:rPr lang="en-US" sz="2000" b="0" dirty="0">
                <a:latin typeface="Verdana" panose="020B0604030504040204" pitchFamily="34" charset="0"/>
                <a:ea typeface="Verdana" panose="020B0604030504040204" pitchFamily="34" charset="0"/>
                <a:cs typeface="Verdana" panose="020B0604030504040204" pitchFamily="34" charset="0"/>
              </a:rPr>
              <a:t>At the core of gestalt therapy is the holistic view that people are intricately linked to and influenced by their environments and that all people strive toward growth and balance. </a:t>
            </a:r>
          </a:p>
          <a:p>
            <a:pPr fontAlgn="t">
              <a:lnSpc>
                <a:spcPct val="90000"/>
              </a:lnSpc>
              <a:spcBef>
                <a:spcPts val="600"/>
              </a:spcBef>
              <a:spcAft>
                <a:spcPts val="600"/>
              </a:spcAft>
            </a:pPr>
            <a:r>
              <a:rPr lang="en-US" sz="2000" b="0" dirty="0">
                <a:latin typeface="Verdana" panose="020B0604030504040204" pitchFamily="34" charset="0"/>
                <a:ea typeface="Verdana" panose="020B0604030504040204" pitchFamily="34" charset="0"/>
                <a:cs typeface="Verdana" panose="020B0604030504040204" pitchFamily="34" charset="0"/>
              </a:rPr>
              <a:t>Gestalt therapy places emphasis on gaining awareness of the individual’s present life and challenges that face them rather than delving into past experiences.</a:t>
            </a:r>
          </a:p>
          <a:p>
            <a:pPr marR="0" lvl="0" algn="ctr" fontAlgn="t">
              <a:lnSpc>
                <a:spcPct val="90000"/>
              </a:lnSpc>
              <a:spcBef>
                <a:spcPts val="600"/>
              </a:spcBef>
              <a:spcAft>
                <a:spcPts val="600"/>
              </a:spcAft>
              <a:buClrTx/>
              <a:buSzTx/>
              <a:tabLst/>
              <a:defRPr/>
            </a:pPr>
            <a:r>
              <a:rPr lang="en-US" sz="2000" b="1" i="0" dirty="0">
                <a:effectLst/>
                <a:latin typeface="Verdana" panose="020B0604030504040204" pitchFamily="34" charset="0"/>
                <a:ea typeface="Verdana" panose="020B0604030504040204" pitchFamily="34" charset="0"/>
                <a:cs typeface="Verdana" panose="020B0604030504040204" pitchFamily="34" charset="0"/>
              </a:rPr>
              <a:t>“Do not push the river, it flows by itself’’         </a:t>
            </a:r>
            <a:r>
              <a:rPr lang="en-US" sz="2000" b="1" i="0" dirty="0" err="1">
                <a:effectLst/>
                <a:latin typeface="Verdana" panose="020B0604030504040204" pitchFamily="34" charset="0"/>
                <a:ea typeface="Verdana" panose="020B0604030504040204" pitchFamily="34" charset="0"/>
                <a:cs typeface="Verdana" panose="020B0604030504040204" pitchFamily="34" charset="0"/>
              </a:rPr>
              <a:t>Perls</a:t>
            </a:r>
            <a:endParaRPr lang="en-US" sz="2000" b="1" i="0" dirty="0">
              <a:latin typeface="Verdana" panose="020B0604030504040204" pitchFamily="34" charset="0"/>
              <a:ea typeface="Verdana" panose="020B0604030504040204" pitchFamily="34" charset="0"/>
              <a:cs typeface="Verdana" panose="020B0604030504040204" pitchFamily="34" charset="0"/>
            </a:endParaRPr>
          </a:p>
        </p:txBody>
      </p:sp>
      <p:pic>
        <p:nvPicPr>
          <p:cNvPr id="15" name="Picture 14" descr="A picture containing text, nature, sunset&#10;&#10;Description automatically generated">
            <a:extLst>
              <a:ext uri="{FF2B5EF4-FFF2-40B4-BE49-F238E27FC236}">
                <a16:creationId xmlns:a16="http://schemas.microsoft.com/office/drawing/2014/main" id="{5AC6EE83-ED1F-47F1-BD0C-7F9843FA214D}"/>
              </a:ext>
            </a:extLst>
          </p:cNvPr>
          <p:cNvPicPr>
            <a:picLocks noChangeAspect="1"/>
          </p:cNvPicPr>
          <p:nvPr/>
        </p:nvPicPr>
        <p:blipFill rotWithShape="1">
          <a:blip r:embed="rId2">
            <a:extLst>
              <a:ext uri="{28A0092B-C50C-407E-A947-70E740481C1C}">
                <a14:useLocalDpi xmlns:a14="http://schemas.microsoft.com/office/drawing/2010/main" val="0"/>
              </a:ext>
            </a:extLst>
          </a:blip>
          <a:srcRect l="1378" t="17011" r="-1378" b="24620"/>
          <a:stretch/>
        </p:blipFill>
        <p:spPr>
          <a:xfrm>
            <a:off x="8024706" y="635715"/>
            <a:ext cx="3997495" cy="2033660"/>
          </a:xfrm>
          <a:prstGeom prst="rect">
            <a:avLst/>
          </a:prstGeom>
        </p:spPr>
      </p:pic>
      <p:pic>
        <p:nvPicPr>
          <p:cNvPr id="11" name="Picture 10" descr="Text&#10;&#10;Description automatically generated">
            <a:extLst>
              <a:ext uri="{FF2B5EF4-FFF2-40B4-BE49-F238E27FC236}">
                <a16:creationId xmlns:a16="http://schemas.microsoft.com/office/drawing/2014/main" id="{1D575CFC-52CD-4522-A831-F802DFB95B8E}"/>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5883" t="24575" r="14412" b="36460"/>
          <a:stretch/>
        </p:blipFill>
        <p:spPr>
          <a:xfrm>
            <a:off x="8536640" y="3694966"/>
            <a:ext cx="2973626" cy="2517990"/>
          </a:xfrm>
          <a:prstGeom prst="rect">
            <a:avLst/>
          </a:prstGeom>
        </p:spPr>
      </p:pic>
      <p:sp>
        <p:nvSpPr>
          <p:cNvPr id="13" name="TextBox 12">
            <a:extLst>
              <a:ext uri="{FF2B5EF4-FFF2-40B4-BE49-F238E27FC236}">
                <a16:creationId xmlns:a16="http://schemas.microsoft.com/office/drawing/2014/main" id="{2D72A061-11CC-468E-BE99-03BC5C502DF8}"/>
              </a:ext>
            </a:extLst>
          </p:cNvPr>
          <p:cNvSpPr txBox="1"/>
          <p:nvPr/>
        </p:nvSpPr>
        <p:spPr>
          <a:xfrm>
            <a:off x="9028370" y="6350812"/>
            <a:ext cx="1990165" cy="369332"/>
          </a:xfrm>
          <a:prstGeom prst="rect">
            <a:avLst/>
          </a:prstGeom>
          <a:noFill/>
        </p:spPr>
        <p:txBody>
          <a:bodyPr wrap="square">
            <a:spAutoFit/>
          </a:bodyPr>
          <a:lstStyle/>
          <a:p>
            <a:r>
              <a:rPr lang="en-GB" sz="1800" u="none" strike="noStrike" dirty="0">
                <a:effectLst/>
                <a:latin typeface="Verdana" panose="020B0604030504040204" pitchFamily="34" charset="0"/>
                <a:ea typeface="Verdana" panose="020B0604030504040204" pitchFamily="34" charset="0"/>
                <a:cs typeface="Verdana" panose="020B0604030504040204" pitchFamily="34" charset="0"/>
              </a:rPr>
              <a:t>Jack Kornfield</a:t>
            </a:r>
            <a:endParaRPr lang="en-GB" dirty="0"/>
          </a:p>
        </p:txBody>
      </p:sp>
    </p:spTree>
    <p:extLst>
      <p:ext uri="{BB962C8B-B14F-4D97-AF65-F5344CB8AC3E}">
        <p14:creationId xmlns:p14="http://schemas.microsoft.com/office/powerpoint/2010/main" val="8728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EA12C-FF6F-42C9-9F93-4803336703C3}"/>
              </a:ext>
            </a:extLst>
          </p:cNvPr>
          <p:cNvSpPr>
            <a:spLocks noGrp="1"/>
          </p:cNvSpPr>
          <p:nvPr>
            <p:ph type="title"/>
          </p:nvPr>
        </p:nvSpPr>
        <p:spPr>
          <a:xfrm>
            <a:off x="261424" y="365126"/>
            <a:ext cx="11669152" cy="974944"/>
          </a:xfrm>
          <a:solidFill>
            <a:schemeClr val="accent1"/>
          </a:solidFill>
        </p:spPr>
        <p:txBody>
          <a:bodyPr>
            <a:normAutofit fontScale="90000"/>
          </a:bodyPr>
          <a:lstStyle/>
          <a:p>
            <a:pPr algn="ctr">
              <a:lnSpc>
                <a:spcPct val="115000"/>
              </a:lnSpc>
              <a:spcAft>
                <a:spcPts val="1000"/>
              </a:spcAft>
            </a:pPr>
            <a:br>
              <a:rPr lang="en-US" sz="4000" b="1" dirty="0">
                <a:latin typeface="Verdana" panose="020B0604030504040204" pitchFamily="34" charset="0"/>
                <a:ea typeface="Verdana" panose="020B0604030504040204" pitchFamily="34" charset="0"/>
                <a:cs typeface="Verdana" panose="020B0604030504040204" pitchFamily="34" charset="0"/>
              </a:rPr>
            </a:br>
            <a:br>
              <a:rPr lang="en-US" sz="4000" b="1" dirty="0">
                <a:latin typeface="Verdana" panose="020B0604030504040204" pitchFamily="34" charset="0"/>
                <a:ea typeface="Verdana" panose="020B0604030504040204" pitchFamily="34" charset="0"/>
                <a:cs typeface="Verdana" panose="020B0604030504040204" pitchFamily="34" charset="0"/>
              </a:rPr>
            </a:br>
            <a:r>
              <a:rPr lang="en-US" sz="4000" b="1" dirty="0">
                <a:latin typeface="Verdana" panose="020B0604030504040204" pitchFamily="34" charset="0"/>
                <a:ea typeface="Verdana" panose="020B0604030504040204" pitchFamily="34" charset="0"/>
                <a:cs typeface="Verdana" panose="020B0604030504040204" pitchFamily="34" charset="0"/>
              </a:rPr>
              <a:t>WIN – What’s Important Now!</a:t>
            </a:r>
            <a:br>
              <a:rPr lang="en-US" sz="2800" b="1" kern="1200" dirty="0">
                <a:effectLst/>
                <a:latin typeface="Verdana" panose="020B0604030504040204" pitchFamily="34" charset="0"/>
                <a:ea typeface="Verdana" panose="020B0604030504040204" pitchFamily="34" charset="0"/>
                <a:cs typeface="Verdana" panose="020B0604030504040204" pitchFamily="34" charset="0"/>
              </a:rPr>
            </a:br>
            <a:br>
              <a:rPr lang="en-US" sz="4000" b="1" dirty="0">
                <a:latin typeface="Verdana" panose="020B0604030504040204" pitchFamily="34" charset="0"/>
                <a:ea typeface="Verdana" panose="020B0604030504040204" pitchFamily="34" charset="0"/>
                <a:cs typeface="Verdana" panose="020B0604030504040204" pitchFamily="34" charset="0"/>
              </a:rPr>
            </a:br>
            <a:endParaRPr lang="en-GB" sz="4000" dirty="0">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Content Placeholder 4">
            <a:extLst>
              <a:ext uri="{FF2B5EF4-FFF2-40B4-BE49-F238E27FC236}">
                <a16:creationId xmlns:a16="http://schemas.microsoft.com/office/drawing/2014/main" id="{69F196C2-D4BA-495E-AA6C-5DD5669AA546}"/>
              </a:ext>
            </a:extLst>
          </p:cNvPr>
          <p:cNvGraphicFramePr>
            <a:graphicFrameLocks noGrp="1"/>
          </p:cNvGraphicFramePr>
          <p:nvPr>
            <p:ph sz="half" idx="1"/>
            <p:extLst>
              <p:ext uri="{D42A27DB-BD31-4B8C-83A1-F6EECF244321}">
                <p14:modId xmlns:p14="http://schemas.microsoft.com/office/powerpoint/2010/main" val="2858184840"/>
              </p:ext>
            </p:extLst>
          </p:nvPr>
        </p:nvGraphicFramePr>
        <p:xfrm>
          <a:off x="1025698" y="1663392"/>
          <a:ext cx="4432497" cy="4653661"/>
        </p:xfrm>
        <a:graphic>
          <a:graphicData uri="http://schemas.openxmlformats.org/drawingml/2006/table">
            <a:tbl>
              <a:tblPr>
                <a:tableStyleId>{5C22544A-7EE6-4342-B048-85BDC9FD1C3A}</a:tableStyleId>
              </a:tblPr>
              <a:tblGrid>
                <a:gridCol w="4432497">
                  <a:extLst>
                    <a:ext uri="{9D8B030D-6E8A-4147-A177-3AD203B41FA5}">
                      <a16:colId xmlns:a16="http://schemas.microsoft.com/office/drawing/2014/main" val="477653783"/>
                    </a:ext>
                  </a:extLst>
                </a:gridCol>
              </a:tblGrid>
              <a:tr h="4489396">
                <a:tc>
                  <a:txBody>
                    <a:bodyPr/>
                    <a:lstStyle/>
                    <a:p>
                      <a:pPr algn="ctr" fontAlgn="t">
                        <a:lnSpc>
                          <a:spcPct val="115000"/>
                        </a:lnSpc>
                        <a:spcBef>
                          <a:spcPts val="0"/>
                        </a:spcBef>
                        <a:spcAft>
                          <a:spcPts val="1000"/>
                        </a:spcAft>
                      </a:pPr>
                      <a:endParaRPr lang="en-GB" sz="2000" b="1" u="none" strike="noStrike" dirty="0">
                        <a:effectLst/>
                        <a:latin typeface="Verdana" panose="020B0604030504040204" pitchFamily="34" charset="0"/>
                        <a:ea typeface="Verdana" panose="020B0604030504040204" pitchFamily="34" charset="0"/>
                        <a:cs typeface="Verdana" panose="020B0604030504040204" pitchFamily="34" charset="0"/>
                      </a:endParaRPr>
                    </a:p>
                    <a:p>
                      <a:pPr algn="ctr" fontAlgn="t">
                        <a:lnSpc>
                          <a:spcPct val="115000"/>
                        </a:lnSpc>
                        <a:spcBef>
                          <a:spcPts val="0"/>
                        </a:spcBef>
                        <a:spcAft>
                          <a:spcPts val="1000"/>
                        </a:spcAft>
                      </a:pPr>
                      <a:r>
                        <a:rPr lang="en-GB" sz="5400" b="1" u="none" strike="noStrike" dirty="0">
                          <a:effectLst/>
                          <a:latin typeface="Verdana" panose="020B0604030504040204" pitchFamily="34" charset="0"/>
                          <a:ea typeface="Verdana" panose="020B0604030504040204" pitchFamily="34" charset="0"/>
                          <a:cs typeface="Verdana" panose="020B0604030504040204" pitchFamily="34" charset="0"/>
                        </a:rPr>
                        <a:t>WIN</a:t>
                      </a:r>
                    </a:p>
                    <a:p>
                      <a:pPr algn="ctr" fontAlgn="t">
                        <a:lnSpc>
                          <a:spcPct val="115000"/>
                        </a:lnSpc>
                        <a:spcBef>
                          <a:spcPts val="0"/>
                        </a:spcBef>
                        <a:spcAft>
                          <a:spcPts val="1000"/>
                        </a:spcAft>
                      </a:pPr>
                      <a:r>
                        <a:rPr lang="en-GB" sz="5400" b="1" u="none" strike="noStrike" dirty="0">
                          <a:effectLst/>
                          <a:latin typeface="Verdana" panose="020B0604030504040204" pitchFamily="34" charset="0"/>
                          <a:ea typeface="Verdana" panose="020B0604030504040204" pitchFamily="34" charset="0"/>
                          <a:cs typeface="Verdana" panose="020B0604030504040204" pitchFamily="34" charset="0"/>
                        </a:rPr>
                        <a:t>W</a:t>
                      </a:r>
                      <a:r>
                        <a:rPr lang="en-GB" sz="5400" b="0" u="none" strike="noStrike" dirty="0">
                          <a:effectLst/>
                          <a:latin typeface="Verdana" panose="020B0604030504040204" pitchFamily="34" charset="0"/>
                          <a:ea typeface="Verdana" panose="020B0604030504040204" pitchFamily="34" charset="0"/>
                          <a:cs typeface="Verdana" panose="020B0604030504040204" pitchFamily="34" charset="0"/>
                        </a:rPr>
                        <a:t>hat’s</a:t>
                      </a:r>
                    </a:p>
                    <a:p>
                      <a:pPr algn="ctr" fontAlgn="t">
                        <a:lnSpc>
                          <a:spcPct val="115000"/>
                        </a:lnSpc>
                        <a:spcBef>
                          <a:spcPts val="0"/>
                        </a:spcBef>
                        <a:spcAft>
                          <a:spcPts val="1000"/>
                        </a:spcAft>
                      </a:pPr>
                      <a:r>
                        <a:rPr lang="en-GB" sz="5400" b="1" u="none" strike="noStrike" dirty="0">
                          <a:effectLst/>
                          <a:latin typeface="Verdana" panose="020B0604030504040204" pitchFamily="34" charset="0"/>
                          <a:ea typeface="Verdana" panose="020B0604030504040204" pitchFamily="34" charset="0"/>
                          <a:cs typeface="Verdana" panose="020B0604030504040204" pitchFamily="34" charset="0"/>
                        </a:rPr>
                        <a:t>I</a:t>
                      </a:r>
                      <a:r>
                        <a:rPr lang="en-GB" sz="5400" b="0" u="none" strike="noStrike" dirty="0">
                          <a:effectLst/>
                          <a:latin typeface="Verdana" panose="020B0604030504040204" pitchFamily="34" charset="0"/>
                          <a:ea typeface="Verdana" panose="020B0604030504040204" pitchFamily="34" charset="0"/>
                          <a:cs typeface="Verdana" panose="020B0604030504040204" pitchFamily="34" charset="0"/>
                        </a:rPr>
                        <a:t>mportant</a:t>
                      </a:r>
                    </a:p>
                    <a:p>
                      <a:pPr algn="ctr" fontAlgn="t">
                        <a:lnSpc>
                          <a:spcPct val="115000"/>
                        </a:lnSpc>
                        <a:spcBef>
                          <a:spcPts val="0"/>
                        </a:spcBef>
                        <a:spcAft>
                          <a:spcPts val="1000"/>
                        </a:spcAft>
                      </a:pPr>
                      <a:r>
                        <a:rPr lang="en-GB" sz="5400" b="1" u="none" strike="noStrike" dirty="0">
                          <a:effectLst/>
                          <a:latin typeface="Verdana" panose="020B0604030504040204" pitchFamily="34" charset="0"/>
                          <a:ea typeface="Verdana" panose="020B0604030504040204" pitchFamily="34" charset="0"/>
                          <a:cs typeface="Verdana" panose="020B0604030504040204" pitchFamily="34" charset="0"/>
                        </a:rPr>
                        <a:t>N</a:t>
                      </a:r>
                      <a:r>
                        <a:rPr lang="en-GB" sz="5400" b="0" u="none" strike="noStrike" dirty="0">
                          <a:effectLst/>
                          <a:latin typeface="Verdana" panose="020B0604030504040204" pitchFamily="34" charset="0"/>
                          <a:ea typeface="Verdana" panose="020B0604030504040204" pitchFamily="34" charset="0"/>
                          <a:cs typeface="Verdana" panose="020B0604030504040204" pitchFamily="34" charset="0"/>
                        </a:rPr>
                        <a:t>ow</a:t>
                      </a:r>
                    </a:p>
                  </a:txBody>
                  <a:tcPr marL="114300" marR="114300" marT="9525" marB="0"/>
                </a:tc>
                <a:extLst>
                  <a:ext uri="{0D108BD9-81ED-4DB2-BD59-A6C34878D82A}">
                    <a16:rowId xmlns:a16="http://schemas.microsoft.com/office/drawing/2014/main" val="2028482469"/>
                  </a:ext>
                </a:extLst>
              </a:tr>
            </a:tbl>
          </a:graphicData>
        </a:graphic>
      </p:graphicFrame>
      <p:pic>
        <p:nvPicPr>
          <p:cNvPr id="3" name="Picture 2">
            <a:extLst>
              <a:ext uri="{FF2B5EF4-FFF2-40B4-BE49-F238E27FC236}">
                <a16:creationId xmlns:a16="http://schemas.microsoft.com/office/drawing/2014/main" id="{FF466B58-FA32-4805-85C9-06F925948A6A}"/>
              </a:ext>
            </a:extLst>
          </p:cNvPr>
          <p:cNvPicPr>
            <a:picLocks noChangeAspect="1"/>
          </p:cNvPicPr>
          <p:nvPr/>
        </p:nvPicPr>
        <p:blipFill>
          <a:blip r:embed="rId2"/>
          <a:stretch>
            <a:fillRect/>
          </a:stretch>
        </p:blipFill>
        <p:spPr>
          <a:xfrm>
            <a:off x="6348826" y="1556070"/>
            <a:ext cx="5004974" cy="4653661"/>
          </a:xfrm>
          <a:prstGeom prst="rect">
            <a:avLst/>
          </a:prstGeom>
        </p:spPr>
      </p:pic>
    </p:spTree>
    <p:extLst>
      <p:ext uri="{BB962C8B-B14F-4D97-AF65-F5344CB8AC3E}">
        <p14:creationId xmlns:p14="http://schemas.microsoft.com/office/powerpoint/2010/main" val="1802167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BDE3-266F-44C7-9713-36CE75607D3A}"/>
              </a:ext>
            </a:extLst>
          </p:cNvPr>
          <p:cNvSpPr>
            <a:spLocks noGrp="1"/>
          </p:cNvSpPr>
          <p:nvPr>
            <p:ph type="title"/>
          </p:nvPr>
        </p:nvSpPr>
        <p:spPr>
          <a:xfrm>
            <a:off x="0" y="457200"/>
            <a:ext cx="6934200" cy="105354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GB" sz="4800" b="1" dirty="0"/>
              <a:t>Breakout Rooms</a:t>
            </a:r>
          </a:p>
        </p:txBody>
      </p:sp>
      <p:pic>
        <p:nvPicPr>
          <p:cNvPr id="7" name="Picture Placeholder 6" descr="Icon&#10;&#10;Description automatically generated">
            <a:extLst>
              <a:ext uri="{FF2B5EF4-FFF2-40B4-BE49-F238E27FC236}">
                <a16:creationId xmlns:a16="http://schemas.microsoft.com/office/drawing/2014/main" id="{F15BF327-C05F-4BCE-889F-18BCA1B5170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8856" b="8856"/>
          <a:stretch>
            <a:fillRect/>
          </a:stretch>
        </p:blipFill>
        <p:spPr>
          <a:xfrm>
            <a:off x="7419977" y="435753"/>
            <a:ext cx="2188257" cy="1727868"/>
          </a:xfrm>
        </p:spPr>
      </p:pic>
      <p:graphicFrame>
        <p:nvGraphicFramePr>
          <p:cNvPr id="6" name="Table 5">
            <a:extLst>
              <a:ext uri="{FF2B5EF4-FFF2-40B4-BE49-F238E27FC236}">
                <a16:creationId xmlns:a16="http://schemas.microsoft.com/office/drawing/2014/main" id="{F714FBEE-A900-4636-B3AB-AACADEC22C18}"/>
              </a:ext>
            </a:extLst>
          </p:cNvPr>
          <p:cNvGraphicFramePr/>
          <p:nvPr>
            <p:extLst>
              <p:ext uri="{D42A27DB-BD31-4B8C-83A1-F6EECF244321}">
                <p14:modId xmlns:p14="http://schemas.microsoft.com/office/powerpoint/2010/main" val="4099138789"/>
              </p:ext>
            </p:extLst>
          </p:nvPr>
        </p:nvGraphicFramePr>
        <p:xfrm>
          <a:off x="5841609" y="2429351"/>
          <a:ext cx="5740791" cy="3992896"/>
        </p:xfrm>
        <a:graphic>
          <a:graphicData uri="http://schemas.openxmlformats.org/drawingml/2006/table">
            <a:tbl>
              <a:tblPr>
                <a:tableStyleId>{5C22544A-7EE6-4342-B048-85BDC9FD1C3A}</a:tableStyleId>
              </a:tblPr>
              <a:tblGrid>
                <a:gridCol w="5740791">
                  <a:extLst>
                    <a:ext uri="{9D8B030D-6E8A-4147-A177-3AD203B41FA5}">
                      <a16:colId xmlns:a16="http://schemas.microsoft.com/office/drawing/2014/main" val="3648800116"/>
                    </a:ext>
                  </a:extLst>
                </a:gridCol>
              </a:tblGrid>
              <a:tr h="3992896">
                <a:tc>
                  <a:txBody>
                    <a:bodyPr/>
                    <a:lstStyle/>
                    <a:p>
                      <a:pPr marL="0" marR="0" lvl="0" indent="0" algn="ctr" defTabSz="914400" rtl="0" eaLnBrk="1" fontAlgn="t" latinLnBrk="0" hangingPunct="1">
                        <a:lnSpc>
                          <a:spcPct val="115000"/>
                        </a:lnSpc>
                        <a:spcBef>
                          <a:spcPts val="0"/>
                        </a:spcBef>
                        <a:spcAft>
                          <a:spcPts val="1000"/>
                        </a:spcAft>
                        <a:buClrTx/>
                        <a:buSzTx/>
                        <a:buFontTx/>
                        <a:buNone/>
                        <a:tabLst/>
                        <a:defRPr/>
                      </a:pPr>
                      <a:r>
                        <a:rPr lang="en-GB" sz="2400" u="none" strike="noStrike" dirty="0">
                          <a:effectLst/>
                          <a:latin typeface="Verdana" panose="020B0604030504040204" pitchFamily="34" charset="0"/>
                          <a:ea typeface="Verdana" panose="020B0604030504040204" pitchFamily="34" charset="0"/>
                          <a:cs typeface="Verdana" panose="020B0604030504040204" pitchFamily="34" charset="0"/>
                        </a:rPr>
                        <a:t>When you come back please put in the chat 3 common themes that your group had come across during lockdowns</a:t>
                      </a:r>
                      <a:endParaRPr lang="en-GB" sz="2400" b="0" i="0" u="none" strike="noStrike" dirty="0">
                        <a:effectLst/>
                        <a:latin typeface="Verdana" panose="020B0604030504040204" pitchFamily="34" charset="0"/>
                        <a:ea typeface="Verdana" panose="020B0604030504040204" pitchFamily="34" charset="0"/>
                        <a:cs typeface="Verdana" panose="020B0604030504040204" pitchFamily="34" charset="0"/>
                      </a:endParaRPr>
                    </a:p>
                    <a:p>
                      <a:pPr algn="ctr" fontAlgn="t">
                        <a:lnSpc>
                          <a:spcPct val="115000"/>
                        </a:lnSpc>
                        <a:spcBef>
                          <a:spcPts val="0"/>
                        </a:spcBef>
                        <a:spcAft>
                          <a:spcPts val="1000"/>
                        </a:spcAft>
                      </a:pPr>
                      <a:endParaRPr lang="en-GB" sz="3200" b="1" u="none" strike="noStrike" kern="1800" dirty="0">
                        <a:effectLst/>
                        <a:latin typeface="Verdana" panose="020B0604030504040204" pitchFamily="34" charset="0"/>
                        <a:ea typeface="Verdana" panose="020B0604030504040204" pitchFamily="34" charset="0"/>
                        <a:cs typeface="Verdana" panose="020B0604030504040204" pitchFamily="34" charset="0"/>
                      </a:endParaRPr>
                    </a:p>
                  </a:txBody>
                  <a:tcPr marL="114300" marR="114300" marT="9525" marB="0"/>
                </a:tc>
                <a:extLst>
                  <a:ext uri="{0D108BD9-81ED-4DB2-BD59-A6C34878D82A}">
                    <a16:rowId xmlns:a16="http://schemas.microsoft.com/office/drawing/2014/main" val="4220652511"/>
                  </a:ext>
                </a:extLst>
              </a:tr>
            </a:tbl>
          </a:graphicData>
        </a:graphic>
      </p:graphicFrame>
      <p:sp>
        <p:nvSpPr>
          <p:cNvPr id="3" name="Rectangle 1">
            <a:extLst>
              <a:ext uri="{FF2B5EF4-FFF2-40B4-BE49-F238E27FC236}">
                <a16:creationId xmlns:a16="http://schemas.microsoft.com/office/drawing/2014/main" id="{F1AEB9E7-B27C-4F2D-BC88-8625122ED9B3}"/>
              </a:ext>
            </a:extLst>
          </p:cNvPr>
          <p:cNvSpPr>
            <a:spLocks noGrp="1" noChangeArrowheads="1"/>
          </p:cNvSpPr>
          <p:nvPr>
            <p:ph type="body" sz="half" idx="2"/>
          </p:nvPr>
        </p:nvSpPr>
        <p:spPr bwMode="auto">
          <a:xfrm>
            <a:off x="6511803" y="5498917"/>
            <a:ext cx="40046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GB" altLang="en-US" sz="1800" b="1" i="1" dirty="0">
                <a:latin typeface="Verdana" panose="020B0604030504040204" pitchFamily="34" charset="0"/>
                <a:ea typeface="Verdana" panose="020B0604030504040204" pitchFamily="34" charset="0"/>
                <a:cs typeface="Verdana" panose="020B0604030504040204" pitchFamily="34" charset="0"/>
              </a:rPr>
              <a:t>Please add</a:t>
            </a:r>
            <a:r>
              <a:rPr kumimoji="0" lang="en-GB" altLang="en-US" sz="1800" b="1" i="1"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 the number of your room (Room 1) when giving feedback in the chat </a:t>
            </a:r>
            <a:endParaRPr kumimoji="0" lang="en-GB" altLang="en-US" sz="1800" b="0" i="1"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8" name="Table 7">
            <a:extLst>
              <a:ext uri="{FF2B5EF4-FFF2-40B4-BE49-F238E27FC236}">
                <a16:creationId xmlns:a16="http://schemas.microsoft.com/office/drawing/2014/main" id="{7D7FD507-8AD3-4FD7-B52C-29336E9DFD3F}"/>
              </a:ext>
            </a:extLst>
          </p:cNvPr>
          <p:cNvGraphicFramePr/>
          <p:nvPr>
            <p:extLst>
              <p:ext uri="{D42A27DB-BD31-4B8C-83A1-F6EECF244321}">
                <p14:modId xmlns:p14="http://schemas.microsoft.com/office/powerpoint/2010/main" val="2387411551"/>
              </p:ext>
            </p:extLst>
          </p:nvPr>
        </p:nvGraphicFramePr>
        <p:xfrm>
          <a:off x="737393" y="1610598"/>
          <a:ext cx="4440583" cy="4526661"/>
        </p:xfrm>
        <a:graphic>
          <a:graphicData uri="http://schemas.openxmlformats.org/drawingml/2006/table">
            <a:tbl>
              <a:tblPr>
                <a:tableStyleId>{5C22544A-7EE6-4342-B048-85BDC9FD1C3A}</a:tableStyleId>
              </a:tblPr>
              <a:tblGrid>
                <a:gridCol w="4440583">
                  <a:extLst>
                    <a:ext uri="{9D8B030D-6E8A-4147-A177-3AD203B41FA5}">
                      <a16:colId xmlns:a16="http://schemas.microsoft.com/office/drawing/2014/main" val="2724591648"/>
                    </a:ext>
                  </a:extLst>
                </a:gridCol>
              </a:tblGrid>
              <a:tr h="3737113">
                <a:tc>
                  <a:txBody>
                    <a:bodyPr/>
                    <a:lstStyle/>
                    <a:p>
                      <a:pPr algn="ctr" fontAlgn="t">
                        <a:lnSpc>
                          <a:spcPct val="115000"/>
                        </a:lnSpc>
                        <a:spcBef>
                          <a:spcPts val="0"/>
                        </a:spcBef>
                        <a:spcAft>
                          <a:spcPts val="1000"/>
                        </a:spcAft>
                      </a:pPr>
                      <a:r>
                        <a:rPr lang="en-GB" sz="3200" b="0" u="none" strike="noStrike" kern="1800" dirty="0">
                          <a:effectLst/>
                          <a:latin typeface="Verdana" panose="020B0604030504040204" pitchFamily="34" charset="0"/>
                          <a:ea typeface="Verdana" panose="020B0604030504040204" pitchFamily="34" charset="0"/>
                          <a:cs typeface="Verdana" panose="020B0604030504040204" pitchFamily="34" charset="0"/>
                        </a:rPr>
                        <a:t>Personal introductions </a:t>
                      </a:r>
                    </a:p>
                    <a:p>
                      <a:pPr algn="ctr" fontAlgn="t">
                        <a:lnSpc>
                          <a:spcPct val="115000"/>
                        </a:lnSpc>
                        <a:spcBef>
                          <a:spcPts val="0"/>
                        </a:spcBef>
                        <a:spcAft>
                          <a:spcPts val="1000"/>
                        </a:spcAft>
                      </a:pPr>
                      <a:r>
                        <a:rPr lang="en-GB" sz="3200" b="0" u="none" strike="noStrike" kern="1800" dirty="0">
                          <a:effectLst/>
                          <a:latin typeface="Verdana" panose="020B0604030504040204" pitchFamily="34" charset="0"/>
                          <a:ea typeface="Verdana" panose="020B0604030504040204" pitchFamily="34" charset="0"/>
                          <a:cs typeface="Verdana" panose="020B0604030504040204" pitchFamily="34" charset="0"/>
                        </a:rPr>
                        <a:t>10 mins</a:t>
                      </a:r>
                    </a:p>
                    <a:p>
                      <a:pPr algn="ctr" fontAlgn="t">
                        <a:lnSpc>
                          <a:spcPct val="115000"/>
                        </a:lnSpc>
                        <a:spcBef>
                          <a:spcPts val="0"/>
                        </a:spcBef>
                        <a:spcAft>
                          <a:spcPts val="1000"/>
                        </a:spcAft>
                      </a:pPr>
                      <a:r>
                        <a:rPr lang="en-GB" sz="2800" kern="1200" dirty="0">
                          <a:solidFill>
                            <a:schemeClr val="dk1"/>
                          </a:solidFill>
                          <a:latin typeface="Verdana" panose="020B0604030504040204" pitchFamily="34" charset="0"/>
                          <a:ea typeface="Verdana" panose="020B0604030504040204" pitchFamily="34" charset="0"/>
                          <a:cs typeface="Verdana" panose="020B0604030504040204" pitchFamily="34" charset="0"/>
                        </a:rPr>
                        <a:t>What emotions are you experiencing since the beginning of 2021?</a:t>
                      </a:r>
                    </a:p>
                    <a:p>
                      <a:pPr algn="ctr" fontAlgn="t">
                        <a:lnSpc>
                          <a:spcPct val="115000"/>
                        </a:lnSpc>
                        <a:spcBef>
                          <a:spcPts val="0"/>
                        </a:spcBef>
                        <a:spcAft>
                          <a:spcPts val="1000"/>
                        </a:spcAft>
                      </a:pPr>
                      <a:r>
                        <a:rPr lang="en-GB" sz="2800" kern="1200" dirty="0">
                          <a:solidFill>
                            <a:schemeClr val="dk1"/>
                          </a:solidFill>
                          <a:latin typeface="Verdana" panose="020B0604030504040204" pitchFamily="34" charset="0"/>
                          <a:ea typeface="Verdana" panose="020B0604030504040204" pitchFamily="34" charset="0"/>
                          <a:cs typeface="Verdana" panose="020B0604030504040204" pitchFamily="34" charset="0"/>
                        </a:rPr>
                        <a:t>What’s important now?</a:t>
                      </a:r>
                      <a:br>
                        <a:rPr lang="en-GB" sz="2800" dirty="0">
                          <a:latin typeface="Verdana" panose="020B0604030504040204" pitchFamily="34" charset="0"/>
                          <a:ea typeface="Verdana" panose="020B0604030504040204" pitchFamily="34" charset="0"/>
                          <a:cs typeface="Verdana" panose="020B0604030504040204" pitchFamily="34" charset="0"/>
                        </a:rPr>
                      </a:br>
                      <a:endParaRPr lang="en-GB" sz="2800" b="0" i="0" u="none" strike="noStrike" dirty="0">
                        <a:effectLst/>
                        <a:latin typeface="Verdana" panose="020B0604030504040204" pitchFamily="34" charset="0"/>
                        <a:ea typeface="Verdana" panose="020B0604030504040204" pitchFamily="34" charset="0"/>
                        <a:cs typeface="Verdana" panose="020B0604030504040204" pitchFamily="34" charset="0"/>
                      </a:endParaRPr>
                    </a:p>
                  </a:txBody>
                  <a:tcPr marL="114300" marR="114300" marT="9525" marB="0"/>
                </a:tc>
                <a:extLst>
                  <a:ext uri="{0D108BD9-81ED-4DB2-BD59-A6C34878D82A}">
                    <a16:rowId xmlns:a16="http://schemas.microsoft.com/office/drawing/2014/main" val="1385137817"/>
                  </a:ext>
                </a:extLst>
              </a:tr>
            </a:tbl>
          </a:graphicData>
        </a:graphic>
      </p:graphicFrame>
    </p:spTree>
    <p:extLst>
      <p:ext uri="{BB962C8B-B14F-4D97-AF65-F5344CB8AC3E}">
        <p14:creationId xmlns:p14="http://schemas.microsoft.com/office/powerpoint/2010/main" val="395545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2523</TotalTime>
  <Words>2526</Words>
  <Application>Microsoft Office PowerPoint</Application>
  <PresentationFormat>Widescreen</PresentationFormat>
  <Paragraphs>265</Paragraphs>
  <Slides>30</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Arial</vt:lpstr>
      <vt:lpstr>Calibri</vt:lpstr>
      <vt:lpstr>Calibri Light</vt:lpstr>
      <vt:lpstr>Verdana</vt:lpstr>
      <vt:lpstr>Office Theme</vt:lpstr>
      <vt:lpstr>Packager Shell Object</vt:lpstr>
      <vt:lpstr> The  Emotional Body   28th February 2021 </vt:lpstr>
      <vt:lpstr>Welcome</vt:lpstr>
      <vt:lpstr>Tips for Meeting Attendees </vt:lpstr>
      <vt:lpstr>BTTI</vt:lpstr>
      <vt:lpstr>  Re-energize &amp; Re-motivate Your Life Now!  </vt:lpstr>
      <vt:lpstr>The Emotional Body</vt:lpstr>
      <vt:lpstr>Frederick Salomon Perls</vt:lpstr>
      <vt:lpstr>  WIN – What’s Important Now!  </vt:lpstr>
      <vt:lpstr>Breakout Rooms</vt:lpstr>
      <vt:lpstr>  RISE above it all  </vt:lpstr>
      <vt:lpstr>SLEEP – Lack/Loss</vt:lpstr>
      <vt:lpstr>PowerPoint Presentation</vt:lpstr>
      <vt:lpstr>Circadian clock</vt:lpstr>
      <vt:lpstr>Mindful Breathing</vt:lpstr>
      <vt:lpstr>Dr Libby Weaver (PhD) </vt:lpstr>
      <vt:lpstr>Breakout Rooms</vt:lpstr>
      <vt:lpstr>The Nervous System</vt:lpstr>
      <vt:lpstr>The Vagus Nerve</vt:lpstr>
      <vt:lpstr>“Triune Brain”</vt:lpstr>
      <vt:lpstr> “Triune Brain” </vt:lpstr>
      <vt:lpstr>REFLECTION</vt:lpstr>
      <vt:lpstr>Maximizing  your energy</vt:lpstr>
      <vt:lpstr>Intuition</vt:lpstr>
      <vt:lpstr>BACH FLOWERS</vt:lpstr>
      <vt:lpstr> Fr. Freddie Fox and Bach Flowers </vt:lpstr>
      <vt:lpstr>Eckhart Tolle – NOW</vt:lpstr>
      <vt:lpstr>Dr Libby’s Wellness Cards</vt:lpstr>
      <vt:lpstr>Contacts</vt:lpstr>
      <vt:lpstr>Up &amp; coming events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&amp; Self-Reliance  in changing times’</dc:title>
  <dc:creator>christina benson</dc:creator>
  <cp:lastModifiedBy>christina benson</cp:lastModifiedBy>
  <cp:revision>42</cp:revision>
  <dcterms:created xsi:type="dcterms:W3CDTF">2020-12-02T23:32:52Z</dcterms:created>
  <dcterms:modified xsi:type="dcterms:W3CDTF">2021-10-29T11:17:26Z</dcterms:modified>
</cp:coreProperties>
</file>